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5" r:id="rId5"/>
    <p:sldId id="266" r:id="rId6"/>
    <p:sldId id="260" r:id="rId7"/>
    <p:sldId id="261" r:id="rId8"/>
    <p:sldId id="267" r:id="rId9"/>
    <p:sldId id="268" r:id="rId10"/>
    <p:sldId id="270" r:id="rId11"/>
    <p:sldId id="271" r:id="rId12"/>
    <p:sldId id="272" r:id="rId13"/>
    <p:sldId id="269" r:id="rId14"/>
  </p:sldIdLst>
  <p:sldSz cx="9144000" cy="6858000" type="screen4x3"/>
  <p:notesSz cx="666273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D9FCB-CA5B-4A53-9185-AA132DDF7431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D5184-6504-4C94-9BDC-A45B8FCC78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653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FCB6E-DD57-41EA-898E-BEB6EB322D40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AF813-1D54-4C07-8E57-33D45B20F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35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910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63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6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6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6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47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08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717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06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98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5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506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AF813-1D54-4C07-8E57-33D45B20F88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6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1374-C2E8-47F9-98BD-B961B86513B1}" type="datetime1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64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56B3-65DE-4340-A64E-1743414A15B1}" type="datetime1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96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3FFC-181C-4094-8DE1-808DE9A556D4}" type="datetime1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4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34B1-CF6F-41A8-AD81-719693478FD1}" type="datetime1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1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5B8-B80F-4F98-BF3F-CF0C76FD7F29}" type="datetime1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8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343-F22C-490B-AED4-9AFDA2F8E48B}" type="datetime1">
              <a:rPr lang="de-DE" smtClean="0"/>
              <a:t>29.03.2015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45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003D-BD6C-481C-80BD-A1A7412B8CD0}" type="datetime1">
              <a:rPr lang="de-DE" smtClean="0"/>
              <a:t>29.03.2015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7F00-21D9-4F80-B0DD-C2937C4ED4F6}" type="datetime1">
              <a:rPr lang="de-DE" smtClean="0"/>
              <a:t>29.03.2015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22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41D-1523-4218-9FDE-6C4A990367BD}" type="datetime1">
              <a:rPr lang="de-DE" smtClean="0"/>
              <a:t>29.03.2015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3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0D1-C1D5-441F-9693-8EB6DCD85A11}" type="datetime1">
              <a:rPr lang="de-DE" smtClean="0"/>
              <a:t>29.03.2015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11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EB86-8865-423F-A371-DEA45B8F064F}" type="datetime1">
              <a:rPr lang="de-DE" smtClean="0"/>
              <a:t>29.03.2015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37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8B47-4A0F-4637-92FD-5F180609A3DB}" type="datetime1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C07B-C483-41CC-9DB5-3A3BA9EC81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63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omepage@bsbd-landeskasse-bw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BSBD.wok@t-online.d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Mitgliederverwaltung</a:t>
            </a:r>
            <a:br>
              <a:rPr lang="de-DE" b="1" dirty="0" smtClean="0"/>
            </a:br>
            <a:r>
              <a:rPr lang="de-DE" sz="2700" dirty="0" smtClean="0"/>
              <a:t>Geschäftsverteilung und Hinweise für die praktische Zusammenarbeit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3096"/>
            <a:ext cx="1914525" cy="923925"/>
          </a:xfrm>
          <a:prstGeom prst="rect">
            <a:avLst/>
          </a:prstGeom>
          <a:noFill/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Stand: April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41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Sonstiges</a:t>
            </a:r>
            <a:endParaRPr lang="de-DE" sz="2000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800" b="1" dirty="0"/>
              <a:t>Dienststellenwechsel</a:t>
            </a:r>
          </a:p>
          <a:p>
            <a:pPr marL="0" indent="0">
              <a:buNone/>
            </a:pPr>
            <a:r>
              <a:rPr lang="de-DE" sz="2400" dirty="0"/>
              <a:t>bei Abordnung über sechs Monate und Versetzung: </a:t>
            </a:r>
          </a:p>
          <a:p>
            <a:pPr marL="0" indent="0">
              <a:buNone/>
            </a:pPr>
            <a:r>
              <a:rPr lang="de-DE" sz="2400" dirty="0">
                <a:sym typeface="Wingdings"/>
              </a:rPr>
              <a:t> </a:t>
            </a:r>
            <a:r>
              <a:rPr lang="de-DE" sz="2400" dirty="0" smtClean="0"/>
              <a:t>Meldung </a:t>
            </a:r>
            <a:r>
              <a:rPr lang="de-DE" sz="2400" dirty="0"/>
              <a:t>des Ortsverbandes </a:t>
            </a:r>
            <a:r>
              <a:rPr lang="de-DE" sz="2400" dirty="0">
                <a:sym typeface="Wingdings"/>
              </a:rPr>
              <a:t> </a:t>
            </a:r>
            <a:r>
              <a:rPr lang="de-DE" sz="2400" b="1" dirty="0"/>
              <a:t>Mitgliederverwaltung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>
                <a:sym typeface="Wingdings"/>
              </a:rPr>
              <a:t>Mitgliedskarte </a:t>
            </a:r>
          </a:p>
          <a:p>
            <a:pPr marL="0" indent="0">
              <a:buNone/>
            </a:pPr>
            <a:r>
              <a:rPr lang="de-DE" sz="2400" dirty="0">
                <a:sym typeface="Wingdings"/>
              </a:rPr>
              <a:t> </a:t>
            </a:r>
            <a:r>
              <a:rPr lang="de-DE" sz="2400" dirty="0" smtClean="0">
                <a:sym typeface="Wingdings"/>
              </a:rPr>
              <a:t>  Nur Verlustmeldungen direkt  </a:t>
            </a:r>
            <a:r>
              <a:rPr lang="de-DE" sz="2400" b="1" dirty="0"/>
              <a:t>Mitgliederverwaltung</a:t>
            </a:r>
          </a:p>
          <a:p>
            <a:pPr marL="0" indent="0">
              <a:buNone/>
            </a:pPr>
            <a:endParaRPr lang="de-DE" sz="2000" dirty="0">
              <a:sym typeface="Wingdings"/>
            </a:endParaRPr>
          </a:p>
          <a:p>
            <a:pPr marL="0" indent="0">
              <a:buNone/>
            </a:pPr>
            <a:r>
              <a:rPr lang="de-DE" sz="2400" b="1" dirty="0">
                <a:sym typeface="Wingdings"/>
              </a:rPr>
              <a:t>Ehrungen</a:t>
            </a:r>
            <a:endParaRPr lang="de-DE" sz="2400" b="1" dirty="0"/>
          </a:p>
          <a:p>
            <a:pPr marL="0" indent="0">
              <a:buNone/>
            </a:pPr>
            <a:r>
              <a:rPr lang="de-DE" sz="2100" dirty="0" smtClean="0">
                <a:sym typeface="Wingdings"/>
              </a:rPr>
              <a:t>   Anforderung von </a:t>
            </a:r>
            <a:r>
              <a:rPr lang="de-DE" sz="2100" dirty="0" smtClean="0"/>
              <a:t>Urkunde </a:t>
            </a:r>
            <a:r>
              <a:rPr lang="de-DE" sz="2100" dirty="0"/>
              <a:t>und </a:t>
            </a:r>
            <a:r>
              <a:rPr lang="de-DE" sz="2100" dirty="0" smtClean="0"/>
              <a:t>Nadel</a:t>
            </a:r>
            <a:r>
              <a:rPr lang="de-DE" sz="2400" dirty="0">
                <a:sym typeface="Wingdings"/>
              </a:rPr>
              <a:t>  </a:t>
            </a:r>
            <a:r>
              <a:rPr lang="de-DE" sz="2400" b="1" dirty="0"/>
              <a:t>Mitgliederverwaltung</a:t>
            </a:r>
            <a:endParaRPr lang="de-DE" sz="21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44016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72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Sonstiges</a:t>
            </a:r>
            <a:endParaRPr lang="de-DE" sz="2000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>
                <a:sym typeface="Wingdings"/>
              </a:rPr>
              <a:t>Rechtsschutz</a:t>
            </a:r>
          </a:p>
          <a:p>
            <a:pPr>
              <a:buFont typeface="Wingdings"/>
              <a:buChar char="ü"/>
            </a:pPr>
            <a:r>
              <a:rPr lang="de-DE" sz="2400" dirty="0" smtClean="0">
                <a:sym typeface="Wingdings"/>
              </a:rPr>
              <a:t>Anträge (Homepage) mit Unterlagen </a:t>
            </a:r>
            <a:r>
              <a:rPr lang="de-DE" sz="2400" b="1" dirty="0" smtClean="0">
                <a:sym typeface="Wingdings"/>
              </a:rPr>
              <a:t>Landesgeschäftsstelle/Reber</a:t>
            </a:r>
          </a:p>
          <a:p>
            <a:pPr>
              <a:buFont typeface="Wingdings"/>
              <a:buChar char="ü"/>
            </a:pPr>
            <a:endParaRPr lang="de-DE" sz="2400" b="1" dirty="0">
              <a:sym typeface="Wingdings"/>
            </a:endParaRPr>
          </a:p>
          <a:p>
            <a:pPr>
              <a:buFont typeface="Wingdings"/>
              <a:buChar char="ü"/>
            </a:pPr>
            <a:endParaRPr lang="de-DE" sz="2400" b="1" dirty="0" smtClean="0">
              <a:sym typeface="Wingdings"/>
            </a:endParaRPr>
          </a:p>
          <a:p>
            <a:pPr marL="0" indent="0">
              <a:buNone/>
            </a:pPr>
            <a:r>
              <a:rPr lang="de-DE" sz="2400" b="1" dirty="0"/>
              <a:t>Werbemappen</a:t>
            </a:r>
          </a:p>
          <a:p>
            <a:pPr marL="0" indent="0">
              <a:buNone/>
            </a:pPr>
            <a:r>
              <a:rPr lang="de-DE" sz="2400" dirty="0" smtClean="0">
                <a:sym typeface="Wingdings"/>
              </a:rPr>
              <a:t>   Anforderung bei </a:t>
            </a:r>
            <a:r>
              <a:rPr lang="de-DE" sz="2400" b="1" dirty="0" smtClean="0">
                <a:sym typeface="Wingdings"/>
              </a:rPr>
              <a:t>Landesgeschäftsstelle</a:t>
            </a:r>
            <a:endParaRPr lang="de-DE" sz="2400" b="1" dirty="0">
              <a:sym typeface="Wingding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44016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7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Sonstiges</a:t>
            </a:r>
            <a:endParaRPr lang="de-DE" sz="2000" dirty="0"/>
          </a:p>
          <a:p>
            <a:pPr marL="0" indent="0">
              <a:buNone/>
            </a:pPr>
            <a:endParaRPr lang="de-DE" sz="800" b="1" dirty="0" smtClean="0"/>
          </a:p>
          <a:p>
            <a:pPr marL="0" indent="0">
              <a:buNone/>
            </a:pPr>
            <a:r>
              <a:rPr lang="de-DE" sz="2400" b="1" dirty="0" smtClean="0"/>
              <a:t>Homepage</a:t>
            </a:r>
            <a:endParaRPr lang="de-DE" sz="2400" dirty="0" smtClean="0">
              <a:sym typeface="Wingdings"/>
            </a:endParaRPr>
          </a:p>
          <a:p>
            <a:pPr>
              <a:buFont typeface="Wingdings"/>
              <a:buChar char="ü"/>
            </a:pPr>
            <a:r>
              <a:rPr lang="de-DE" sz="2000" dirty="0"/>
              <a:t>Änderungen betreffend die Besetzung des Ortsverbandsvorstands und der örtlichen Fachgruppenvertreter </a:t>
            </a:r>
            <a:r>
              <a:rPr lang="de-DE" sz="2000" dirty="0" smtClean="0"/>
              <a:t> </a:t>
            </a:r>
          </a:p>
          <a:p>
            <a:pPr marL="0" indent="0">
              <a:buNone/>
            </a:pPr>
            <a:r>
              <a:rPr lang="de-DE" sz="2000" dirty="0">
                <a:sym typeface="Wingdings"/>
              </a:rPr>
              <a:t>	</a:t>
            </a:r>
            <a:r>
              <a:rPr lang="de-DE" sz="2000" dirty="0" smtClean="0">
                <a:sym typeface="Wingdings"/>
              </a:rPr>
              <a:t> </a:t>
            </a:r>
            <a:r>
              <a:rPr lang="de-DE" sz="2000" b="1" dirty="0" smtClean="0">
                <a:sym typeface="Wingdings"/>
              </a:rPr>
              <a:t>Frank Maertins </a:t>
            </a:r>
            <a:r>
              <a:rPr lang="de-DE" sz="2000" u="sng" dirty="0">
                <a:hlinkClick r:id="rId3"/>
              </a:rPr>
              <a:t>homepage@bsbd-landeskasse-bw.de</a:t>
            </a:r>
            <a:endParaRPr lang="de-DE" sz="2000" dirty="0">
              <a:sym typeface="Wingdings"/>
            </a:endParaRPr>
          </a:p>
          <a:p>
            <a:pPr marL="0" indent="0">
              <a:buNone/>
            </a:pPr>
            <a:r>
              <a:rPr lang="de-DE" sz="2000" dirty="0" smtClean="0">
                <a:sym typeface="Wingdings"/>
              </a:rPr>
              <a:t>  Berichte von Ortsverbandsversammlungen, von den Tagungen der</a:t>
            </a:r>
            <a:br>
              <a:rPr lang="de-DE" sz="2000" dirty="0" smtClean="0">
                <a:sym typeface="Wingdings"/>
              </a:rPr>
            </a:br>
            <a:r>
              <a:rPr lang="de-DE" sz="2000" dirty="0" smtClean="0">
                <a:sym typeface="Wingdings"/>
              </a:rPr>
              <a:t>      Fachgruppenvertreter oder über kulturelle oder sportliche </a:t>
            </a:r>
            <a:br>
              <a:rPr lang="de-DE" sz="2000" dirty="0" smtClean="0">
                <a:sym typeface="Wingdings"/>
              </a:rPr>
            </a:br>
            <a:r>
              <a:rPr lang="de-DE" sz="2000" dirty="0" smtClean="0">
                <a:sym typeface="Wingdings"/>
              </a:rPr>
              <a:t>      Veranstaltungen   </a:t>
            </a:r>
            <a:endParaRPr lang="de-DE" sz="2000" b="1" dirty="0" smtClean="0">
              <a:sym typeface="Wingdings"/>
            </a:endParaRPr>
          </a:p>
          <a:p>
            <a:pPr marL="0" indent="0">
              <a:buNone/>
            </a:pPr>
            <a:r>
              <a:rPr lang="de-DE" sz="2000" dirty="0"/>
              <a:t>             </a:t>
            </a:r>
            <a:r>
              <a:rPr lang="de-DE" sz="2000" dirty="0" smtClean="0">
                <a:sym typeface="Wingdings"/>
              </a:rPr>
              <a:t>  </a:t>
            </a:r>
            <a:r>
              <a:rPr lang="de-DE" sz="2000" b="1" dirty="0" smtClean="0">
                <a:sym typeface="Wingdings"/>
              </a:rPr>
              <a:t>Wolfgang Klotz  </a:t>
            </a:r>
            <a:r>
              <a:rPr lang="de-DE" sz="2000" dirty="0" smtClean="0">
                <a:sym typeface="Wingdings"/>
                <a:hlinkClick r:id="rId4"/>
              </a:rPr>
              <a:t>BSBD.wok@t-online.de</a:t>
            </a:r>
            <a:endParaRPr lang="de-DE" sz="2000" dirty="0" smtClean="0">
              <a:sym typeface="Wingdings"/>
            </a:endParaRP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400" b="1" dirty="0" smtClean="0"/>
              <a:t>Der Vollzugsdienst</a:t>
            </a:r>
            <a:endParaRPr lang="de-DE" sz="2400" b="1" dirty="0"/>
          </a:p>
          <a:p>
            <a:pPr marL="0" indent="0">
              <a:buNone/>
            </a:pPr>
            <a:r>
              <a:rPr lang="de-DE" sz="2400" dirty="0" smtClean="0">
                <a:sym typeface="Wingdings"/>
              </a:rPr>
              <a:t>   Alles </a:t>
            </a:r>
            <a:r>
              <a:rPr lang="de-DE" sz="2400" dirty="0"/>
              <a:t> </a:t>
            </a:r>
            <a:r>
              <a:rPr lang="de-DE" sz="2400" dirty="0">
                <a:sym typeface="Wingdings"/>
              </a:rPr>
              <a:t>  </a:t>
            </a:r>
            <a:r>
              <a:rPr lang="de-DE" sz="2400" b="1" dirty="0">
                <a:sym typeface="Wingdings"/>
              </a:rPr>
              <a:t>Wolfgang Klotz  </a:t>
            </a:r>
            <a:r>
              <a:rPr lang="de-DE" sz="2400" dirty="0">
                <a:sym typeface="Wingdings"/>
                <a:hlinkClick r:id="rId4"/>
              </a:rPr>
              <a:t>BSBD.wok@t-online.de</a:t>
            </a:r>
            <a:endParaRPr lang="de-DE" sz="2400" b="1" dirty="0">
              <a:sym typeface="Wingding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44016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endParaRPr lang="de-DE" sz="2400" b="1" dirty="0"/>
          </a:p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endParaRPr lang="de-DE" sz="2400" b="1" dirty="0"/>
          </a:p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r>
              <a:rPr lang="de-DE" sz="2400" b="1" dirty="0" smtClean="0"/>
              <a:t>Danke für Ihre Aufmerksamkeit.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44016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48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Zuständigkeiten 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500" dirty="0"/>
          </a:p>
          <a:p>
            <a:r>
              <a:rPr lang="de-DE" sz="2800" dirty="0" smtClean="0"/>
              <a:t>Eintritt</a:t>
            </a:r>
          </a:p>
          <a:p>
            <a:pPr marL="0" indent="0">
              <a:buNone/>
            </a:pPr>
            <a:endParaRPr lang="de-DE" sz="1400" dirty="0" smtClean="0"/>
          </a:p>
          <a:p>
            <a:r>
              <a:rPr lang="de-DE" sz="2800" dirty="0" smtClean="0"/>
              <a:t>Ende der Mitgliedschaft</a:t>
            </a:r>
            <a:br>
              <a:rPr lang="de-DE" sz="2800" dirty="0" smtClean="0"/>
            </a:br>
            <a:r>
              <a:rPr lang="de-DE" sz="2800" dirty="0" smtClean="0"/>
              <a:t> - durch Austritt</a:t>
            </a:r>
            <a:br>
              <a:rPr lang="de-DE" sz="2800" dirty="0" smtClean="0"/>
            </a:br>
            <a:r>
              <a:rPr lang="de-DE" sz="2800" dirty="0" smtClean="0"/>
              <a:t> - durch Tod  </a:t>
            </a:r>
            <a:endParaRPr lang="de-DE" sz="1400" dirty="0"/>
          </a:p>
          <a:p>
            <a:pPr marL="0" indent="0">
              <a:buNone/>
            </a:pPr>
            <a:r>
              <a:rPr lang="de-DE" sz="2800" dirty="0" smtClean="0"/>
              <a:t> </a:t>
            </a:r>
          </a:p>
          <a:p>
            <a:r>
              <a:rPr lang="de-DE" sz="2800" dirty="0" smtClean="0"/>
              <a:t>Veränderungen beim Mitglied </a:t>
            </a: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r>
              <a:rPr lang="de-DE" sz="2800" dirty="0" smtClean="0"/>
              <a:t>Reklamationen betr. Beitrag oder Vollzugsdienst</a:t>
            </a:r>
          </a:p>
          <a:p>
            <a:pPr marL="0" indent="0">
              <a:buNone/>
            </a:pPr>
            <a:endParaRPr lang="de-DE" sz="1400" dirty="0" smtClean="0"/>
          </a:p>
          <a:p>
            <a:r>
              <a:rPr lang="de-DE" sz="2800" dirty="0" smtClean="0"/>
              <a:t>Sonstiges    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5949281"/>
            <a:ext cx="1296144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89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de-DE" b="1" dirty="0"/>
              <a:t>Eintritt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ZUSTÄNDIG </a:t>
            </a:r>
            <a:r>
              <a:rPr lang="de-DE" sz="2400" dirty="0" smtClean="0"/>
              <a:t>für die Bearbeitung des Antrags:   </a:t>
            </a:r>
          </a:p>
          <a:p>
            <a:pPr marL="0" indent="0">
              <a:buNone/>
            </a:pPr>
            <a:r>
              <a:rPr lang="de-DE" sz="2400" b="1" dirty="0" smtClean="0"/>
              <a:t>Mitgliederverwaltung</a:t>
            </a:r>
            <a:r>
              <a:rPr lang="de-DE" sz="2400" dirty="0" smtClean="0"/>
              <a:t> </a:t>
            </a:r>
            <a:endParaRPr lang="de-DE" sz="2400" dirty="0"/>
          </a:p>
          <a:p>
            <a:pPr marL="0" indent="0">
              <a:buNone/>
            </a:pPr>
            <a:r>
              <a:rPr lang="de-DE" sz="1800" dirty="0" smtClean="0"/>
              <a:t>Martina und Walter Schmid,  Sieben Morgen 6, </a:t>
            </a:r>
            <a:r>
              <a:rPr lang="de-DE" sz="1800" dirty="0"/>
              <a:t>70429 Stuttgart </a:t>
            </a:r>
            <a:endParaRPr lang="de-DE" sz="18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2000" dirty="0">
                <a:sym typeface="Wingdings"/>
              </a:rPr>
              <a:t></a:t>
            </a:r>
            <a:r>
              <a:rPr lang="de-DE" sz="2000" dirty="0" smtClean="0"/>
              <a:t>   Der ausgefüllte Flyer oder das ausgefüllte Mitgliedsantragsformular </a:t>
            </a:r>
            <a:br>
              <a:rPr lang="de-DE" sz="2000" dirty="0" smtClean="0"/>
            </a:br>
            <a:r>
              <a:rPr lang="de-DE" sz="2000" dirty="0" smtClean="0"/>
              <a:t>           ist </a:t>
            </a:r>
            <a:r>
              <a:rPr lang="de-DE" sz="2000" b="1" dirty="0" smtClean="0"/>
              <a:t>direkt </a:t>
            </a:r>
            <a:r>
              <a:rPr lang="de-DE" sz="2000" dirty="0" smtClean="0"/>
              <a:t>der Mitgliederverwaltung zuzuleiten.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&gt;    </a:t>
            </a:r>
            <a:r>
              <a:rPr lang="de-DE" sz="1800" dirty="0" smtClean="0"/>
              <a:t>MV versendet das „Begrüßungspaket“ </a:t>
            </a:r>
            <a:r>
              <a:rPr lang="de-DE" sz="1800" u="sng" dirty="0" smtClean="0"/>
              <a:t>inkl.</a:t>
            </a:r>
            <a:r>
              <a:rPr lang="de-DE" sz="1800" dirty="0" smtClean="0"/>
              <a:t> Mitgliedskarte an das neue Mitglied.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&gt;    </a:t>
            </a:r>
            <a:r>
              <a:rPr lang="de-DE" sz="1800" dirty="0" smtClean="0"/>
              <a:t>Die erste </a:t>
            </a:r>
            <a:r>
              <a:rPr lang="de-DE" sz="1800" dirty="0"/>
              <a:t>Abbuchung des Mitgliedsbeitrags </a:t>
            </a:r>
            <a:r>
              <a:rPr lang="de-DE" sz="1800" dirty="0" smtClean="0"/>
              <a:t>erfolgt am nächsten Ersten, im Falle </a:t>
            </a:r>
            <a:br>
              <a:rPr lang="de-DE" sz="1800" dirty="0" smtClean="0"/>
            </a:br>
            <a:r>
              <a:rPr lang="de-DE" sz="1800" dirty="0" smtClean="0"/>
              <a:t>      von Dienstanfängern am Ersten des siebten Monats im Anwärterdienst. 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&gt;    </a:t>
            </a:r>
            <a:r>
              <a:rPr lang="de-DE" sz="1800" dirty="0" smtClean="0"/>
              <a:t>Das Mitglied hat bereits  mit der Übersendung des Begrüßungspakets </a:t>
            </a:r>
            <a:r>
              <a:rPr lang="de-DE" sz="1800" b="1" dirty="0" smtClean="0"/>
              <a:t>volle Rechte </a:t>
            </a:r>
            <a:br>
              <a:rPr lang="de-DE" sz="1800" b="1" dirty="0" smtClean="0"/>
            </a:br>
            <a:r>
              <a:rPr lang="de-DE" sz="1800" b="1" dirty="0" smtClean="0"/>
              <a:t>      </a:t>
            </a:r>
            <a:r>
              <a:rPr lang="de-DE" sz="1800" dirty="0" smtClean="0"/>
              <a:t>(</a:t>
            </a:r>
            <a:r>
              <a:rPr lang="de-DE" sz="1800" dirty="0"/>
              <a:t>Ausnahme: </a:t>
            </a:r>
            <a:r>
              <a:rPr lang="de-DE" sz="1800" dirty="0" smtClean="0"/>
              <a:t>Auszahlung von Sterbegeld</a:t>
            </a:r>
            <a:r>
              <a:rPr lang="de-DE" sz="1800" dirty="0"/>
              <a:t>) </a:t>
            </a:r>
            <a:r>
              <a:rPr lang="de-DE" sz="1800" dirty="0" smtClean="0"/>
              <a:t>und Pflichten.</a:t>
            </a: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21288"/>
            <a:ext cx="1265743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00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de-DE" b="1" dirty="0" smtClean="0"/>
              <a:t>Austritt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ZUSTÄNDIG </a:t>
            </a:r>
            <a:r>
              <a:rPr lang="de-DE" sz="2400" dirty="0" smtClean="0"/>
              <a:t>für die Entgegennahme der Austrittserklärung und der Mitgliedskarte</a:t>
            </a:r>
            <a:r>
              <a:rPr lang="de-DE" sz="2400" b="1" dirty="0" smtClean="0"/>
              <a:t>:   Ortsverband</a:t>
            </a:r>
          </a:p>
          <a:p>
            <a:pPr marL="0" indent="0">
              <a:buNone/>
            </a:pPr>
            <a:endParaRPr lang="de-DE" sz="1200" b="1" dirty="0" smtClean="0"/>
          </a:p>
          <a:p>
            <a:pPr marL="0" indent="0">
              <a:buNone/>
            </a:pPr>
            <a:r>
              <a:rPr lang="de-DE" sz="2400" b="1" dirty="0"/>
              <a:t>ZUSTÄNDIG </a:t>
            </a:r>
            <a:r>
              <a:rPr lang="de-DE" sz="2400" dirty="0"/>
              <a:t>für die </a:t>
            </a:r>
            <a:r>
              <a:rPr lang="de-DE" sz="2400" dirty="0" smtClean="0"/>
              <a:t>weitere Bearbeitung: </a:t>
            </a:r>
            <a:r>
              <a:rPr lang="de-DE" sz="2400" b="1" dirty="0" smtClean="0"/>
              <a:t>Mitgliederverwaltung</a:t>
            </a: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2000" dirty="0">
                <a:sym typeface="Wingdings"/>
              </a:rPr>
              <a:t></a:t>
            </a:r>
            <a:r>
              <a:rPr lang="de-DE" sz="2000" dirty="0" smtClean="0"/>
              <a:t>      Der OV leitet Original-Austrittserklärung und Mitgliedskarte </a:t>
            </a:r>
          </a:p>
          <a:p>
            <a:pPr marL="0" indent="0">
              <a:buNone/>
            </a:pPr>
            <a:r>
              <a:rPr lang="de-DE" sz="2000" b="1" dirty="0"/>
              <a:t> </a:t>
            </a:r>
            <a:r>
              <a:rPr lang="de-DE" sz="2000" b="1" dirty="0" smtClean="0"/>
              <a:t>            direkt </a:t>
            </a:r>
            <a:r>
              <a:rPr lang="de-DE" sz="2000" dirty="0" smtClean="0"/>
              <a:t>an die Mitgliederverwaltung weiter.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800" dirty="0" smtClean="0"/>
              <a:t>&gt;     MV </a:t>
            </a:r>
            <a:r>
              <a:rPr lang="de-DE" sz="1800" dirty="0"/>
              <a:t>teilt dem Mitglied schriftlich den Termin des Endes der Mitgliedschaft </a:t>
            </a:r>
            <a:r>
              <a:rPr lang="de-DE" sz="1800" dirty="0" smtClean="0"/>
              <a:t>mit.</a:t>
            </a:r>
          </a:p>
          <a:p>
            <a:pPr marL="0" indent="0">
              <a:buNone/>
            </a:pPr>
            <a:r>
              <a:rPr lang="de-DE" sz="1800" dirty="0" smtClean="0">
                <a:sym typeface="Wingdings"/>
              </a:rPr>
              <a:t>&gt;     Darüber </a:t>
            </a:r>
            <a:r>
              <a:rPr lang="de-DE" sz="1800" dirty="0">
                <a:sym typeface="Wingdings"/>
              </a:rPr>
              <a:t>hinaus </a:t>
            </a:r>
            <a:r>
              <a:rPr lang="de-DE" sz="1800" dirty="0" smtClean="0">
                <a:sym typeface="Wingdings"/>
              </a:rPr>
              <a:t>gezahlte </a:t>
            </a:r>
            <a:r>
              <a:rPr lang="de-DE" sz="1800" dirty="0">
                <a:sym typeface="Wingdings"/>
              </a:rPr>
              <a:t>Beiträge werden dem Mitglied zurückerstattet</a:t>
            </a:r>
            <a:r>
              <a:rPr lang="de-DE" sz="1800" dirty="0" smtClean="0">
                <a:sym typeface="Wingdings"/>
              </a:rPr>
              <a:t>.</a:t>
            </a:r>
          </a:p>
          <a:p>
            <a:pPr marL="0" indent="0">
              <a:buNone/>
            </a:pPr>
            <a:endParaRPr lang="de-DE" sz="1600" dirty="0">
              <a:sym typeface="Wingdings"/>
            </a:endParaRPr>
          </a:p>
          <a:p>
            <a:pPr marL="0" indent="0">
              <a:buNone/>
            </a:pPr>
            <a:endParaRPr lang="de-DE" sz="2000" dirty="0" smtClean="0">
              <a:sym typeface="Wingding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49280"/>
            <a:ext cx="1224136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5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de-DE" b="1" dirty="0" smtClean="0"/>
              <a:t>Tod </a:t>
            </a:r>
            <a:r>
              <a:rPr lang="de-DE" b="1" smtClean="0"/>
              <a:t>eines Mitglieds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200" b="1" dirty="0" smtClean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ZUSTÄNDIG </a:t>
            </a:r>
            <a:r>
              <a:rPr lang="de-DE" sz="2400" b="1" dirty="0"/>
              <a:t>für die </a:t>
            </a:r>
            <a:r>
              <a:rPr lang="de-DE" sz="2400" b="1" dirty="0" smtClean="0"/>
              <a:t>Auszahlung des Sterbegelds: </a:t>
            </a:r>
          </a:p>
          <a:p>
            <a:pPr marL="0" indent="0">
              <a:buNone/>
            </a:pPr>
            <a:r>
              <a:rPr lang="de-DE" sz="2400" b="1" dirty="0" smtClean="0"/>
              <a:t>Landeskasse</a:t>
            </a:r>
            <a:r>
              <a:rPr lang="de-DE" sz="2400" dirty="0" smtClean="0"/>
              <a:t> (Frank Maertins)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2800" dirty="0">
                <a:sym typeface="Wingdings"/>
              </a:rPr>
              <a:t> </a:t>
            </a:r>
            <a:r>
              <a:rPr lang="de-DE" sz="2000" dirty="0" smtClean="0"/>
              <a:t>Der OV oder die Angehörigen leiten die Kopie einer Sterbeurkunde des </a:t>
            </a:r>
            <a:br>
              <a:rPr lang="de-DE" sz="2000" dirty="0" smtClean="0"/>
            </a:br>
            <a:r>
              <a:rPr lang="de-DE" sz="2000" dirty="0" smtClean="0"/>
              <a:t>       Mitglieds  </a:t>
            </a:r>
            <a:r>
              <a:rPr lang="de-DE" sz="2000" b="1" dirty="0" smtClean="0"/>
              <a:t>direkt dem Landeskassier </a:t>
            </a:r>
            <a:r>
              <a:rPr lang="de-DE" sz="2000" dirty="0" smtClean="0"/>
              <a:t>zu.</a:t>
            </a:r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2000" dirty="0">
              <a:sym typeface="Wingdings"/>
            </a:endParaRPr>
          </a:p>
          <a:p>
            <a:pPr marL="0" indent="0">
              <a:buNone/>
            </a:pPr>
            <a:r>
              <a:rPr lang="de-DE" sz="2000" dirty="0" smtClean="0">
                <a:sym typeface="Wingdings"/>
              </a:rPr>
              <a:t>&gt;   Das Sterbegeld wird umgehend auf das uns bekannte Konto überwiesen.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21288"/>
            <a:ext cx="1224136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48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Änderungsmitteilungen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800" b="1" dirty="0" smtClean="0"/>
              <a:t>Anschriftenänderung</a:t>
            </a:r>
            <a:r>
              <a:rPr lang="de-DE" sz="2800" dirty="0" smtClean="0"/>
              <a:t>, </a:t>
            </a:r>
          </a:p>
          <a:p>
            <a:pPr marL="0" indent="0">
              <a:buNone/>
            </a:pPr>
            <a:r>
              <a:rPr lang="de-DE" sz="2800" b="1" dirty="0" smtClean="0"/>
              <a:t>Namensänderung</a:t>
            </a:r>
            <a:r>
              <a:rPr lang="de-DE" sz="2800" dirty="0" smtClean="0"/>
              <a:t> und </a:t>
            </a:r>
          </a:p>
          <a:p>
            <a:pPr marL="0" indent="0">
              <a:buNone/>
            </a:pPr>
            <a:r>
              <a:rPr lang="de-DE" sz="2800" b="1" dirty="0" smtClean="0"/>
              <a:t>Änderung der Bankverbindung </a:t>
            </a:r>
          </a:p>
          <a:p>
            <a:pPr marL="0" indent="0">
              <a:buNone/>
            </a:pPr>
            <a:endParaRPr lang="de-DE" sz="2800" b="1" dirty="0"/>
          </a:p>
          <a:p>
            <a:pPr marL="0" indent="0">
              <a:buNone/>
            </a:pPr>
            <a:r>
              <a:rPr lang="de-DE" sz="2800" dirty="0" smtClean="0"/>
              <a:t>sind mit dem ausgefüllten und von dem Mitglied </a:t>
            </a:r>
            <a:r>
              <a:rPr lang="de-DE" sz="2800" u="sng" dirty="0" smtClean="0"/>
              <a:t>unterschriebenen</a:t>
            </a:r>
            <a:r>
              <a:rPr lang="de-DE" sz="2800" dirty="0" smtClean="0"/>
              <a:t> Formular (Homepage) an die </a:t>
            </a:r>
            <a:r>
              <a:rPr lang="de-DE" sz="2800" b="1" dirty="0" smtClean="0"/>
              <a:t>Mitgliederverwaltung/Schmid</a:t>
            </a:r>
            <a:r>
              <a:rPr lang="de-DE" sz="2800" dirty="0" smtClean="0"/>
              <a:t> zu mitzuteilen.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32764"/>
            <a:ext cx="1368152" cy="720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27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Zusammenfassung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000" dirty="0" smtClean="0"/>
              <a:t>Beitrittsanträge, Austrittserklärungen   und  Änderungsmitteilungen  </a:t>
            </a:r>
            <a:r>
              <a:rPr lang="de-DE" sz="2000" dirty="0"/>
              <a:t>betr. einzelnes Mitglied  </a:t>
            </a:r>
            <a:r>
              <a:rPr lang="de-DE" sz="2000" dirty="0" smtClean="0"/>
              <a:t> </a:t>
            </a:r>
            <a:r>
              <a:rPr lang="de-DE" sz="2000" dirty="0" smtClean="0">
                <a:sym typeface="Wingdings"/>
              </a:rPr>
              <a:t> </a:t>
            </a:r>
            <a:r>
              <a:rPr lang="de-DE" sz="2000" b="1" dirty="0" smtClean="0"/>
              <a:t>Mitgliederverwaltung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Kopie Sterbeurkunde/Todesanzeige   </a:t>
            </a:r>
            <a:r>
              <a:rPr lang="de-DE" sz="2000" dirty="0" smtClean="0">
                <a:sym typeface="Wingdings"/>
              </a:rPr>
              <a:t> </a:t>
            </a:r>
            <a:r>
              <a:rPr lang="de-DE" sz="2000" b="1" dirty="0" smtClean="0"/>
              <a:t>Landeskassier</a:t>
            </a:r>
          </a:p>
          <a:p>
            <a:endParaRPr lang="de-DE" sz="20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38273"/>
            <a:ext cx="1512168" cy="679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95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Sonstige Zuständigkeiten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4000" b="1" dirty="0" smtClean="0"/>
              <a:t>Reklamationen</a:t>
            </a:r>
            <a:r>
              <a:rPr lang="de-DE" sz="2000" dirty="0" smtClean="0"/>
              <a:t> betreffend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b="1" dirty="0" smtClean="0">
                <a:sym typeface="Wingdings"/>
              </a:rPr>
              <a:t>Vollzugsdienst</a:t>
            </a:r>
            <a:r>
              <a:rPr lang="de-DE" sz="2000" dirty="0">
                <a:sym typeface="Wingdings"/>
              </a:rPr>
              <a:t> </a:t>
            </a:r>
            <a:r>
              <a:rPr lang="de-DE" sz="2000" dirty="0" smtClean="0">
                <a:sym typeface="Wingdings"/>
              </a:rPr>
              <a:t>    </a:t>
            </a:r>
            <a:r>
              <a:rPr lang="de-DE" sz="2000" dirty="0" smtClean="0"/>
              <a:t> </a:t>
            </a:r>
            <a:r>
              <a:rPr lang="de-DE" sz="2000" b="1" dirty="0" smtClean="0"/>
              <a:t>Mitgliederverwaltung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 smtClean="0"/>
              <a:t>Beitragsrückerstattungen</a:t>
            </a:r>
            <a:r>
              <a:rPr lang="de-DE" sz="2000" dirty="0" smtClean="0"/>
              <a:t>       </a:t>
            </a:r>
            <a:r>
              <a:rPr lang="de-DE" sz="2000" dirty="0" smtClean="0">
                <a:sym typeface="Wingdings"/>
              </a:rPr>
              <a:t> </a:t>
            </a:r>
            <a:r>
              <a:rPr lang="de-DE" sz="2000" b="1" dirty="0" smtClean="0"/>
              <a:t>Landeskassier</a:t>
            </a:r>
            <a:r>
              <a:rPr lang="de-DE" sz="2000" dirty="0" smtClean="0"/>
              <a:t> Frank Maertins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805264"/>
            <a:ext cx="144016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85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Sonstiges</a:t>
            </a:r>
            <a:endParaRPr lang="de-DE" sz="2000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dirty="0"/>
              <a:t>Monatliche </a:t>
            </a:r>
            <a:r>
              <a:rPr lang="de-DE" sz="2400" b="1" dirty="0"/>
              <a:t>Veränderungsmitteilungen</a:t>
            </a:r>
            <a:r>
              <a:rPr lang="de-DE" sz="2400" dirty="0"/>
              <a:t> der Ortsverbände   </a:t>
            </a:r>
          </a:p>
          <a:p>
            <a:pPr marL="0" indent="0">
              <a:buNone/>
            </a:pPr>
            <a:r>
              <a:rPr lang="de-DE" sz="1800" dirty="0"/>
              <a:t>(Formular auf Homepage abrufbar)                           </a:t>
            </a:r>
          </a:p>
          <a:p>
            <a:pPr marL="0" indent="0">
              <a:buNone/>
            </a:pPr>
            <a:r>
              <a:rPr lang="de-DE" sz="2400" dirty="0"/>
              <a:t>bis zum </a:t>
            </a:r>
            <a:r>
              <a:rPr lang="de-DE" sz="2400" u="sng" dirty="0"/>
              <a:t>15. des Monats per Mail </a:t>
            </a:r>
            <a:r>
              <a:rPr lang="de-DE" sz="2400" dirty="0">
                <a:sym typeface="Wingdings"/>
              </a:rPr>
              <a:t> </a:t>
            </a:r>
            <a:r>
              <a:rPr lang="de-DE" sz="2400" b="1" dirty="0" smtClean="0"/>
              <a:t>Mitgliederverwaltung/Schmid</a:t>
            </a:r>
            <a:endParaRPr lang="de-DE" sz="2400" b="1" dirty="0"/>
          </a:p>
          <a:p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Zuschuss zu kulturellen und sportlichen Veranstaltungen </a:t>
            </a:r>
            <a:endParaRPr lang="de-DE" sz="2400" b="1" dirty="0"/>
          </a:p>
          <a:p>
            <a:pPr>
              <a:buFont typeface="Wingdings"/>
              <a:buChar char="ü"/>
            </a:pPr>
            <a:r>
              <a:rPr lang="de-DE" sz="2000" u="sng" dirty="0" smtClean="0"/>
              <a:t>Vorab</a:t>
            </a:r>
            <a:r>
              <a:rPr lang="de-DE" sz="2000" dirty="0" smtClean="0"/>
              <a:t> formlose Mitteilung über Art der Veranstaltung und Teilnehmerzahl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(Mitglieder!) </a:t>
            </a:r>
            <a:r>
              <a:rPr lang="de-DE" sz="2000" dirty="0" smtClean="0">
                <a:sym typeface="Wingdings"/>
              </a:rPr>
              <a:t> </a:t>
            </a:r>
            <a:r>
              <a:rPr lang="de-DE" sz="2000" b="1" dirty="0" smtClean="0">
                <a:sym typeface="Wingdings"/>
              </a:rPr>
              <a:t>Landeskassier</a:t>
            </a:r>
          </a:p>
          <a:p>
            <a:pPr>
              <a:buFont typeface="Wingdings"/>
              <a:buChar char="ü"/>
            </a:pPr>
            <a:r>
              <a:rPr lang="de-DE" sz="2000" u="sng" dirty="0" smtClean="0">
                <a:sym typeface="Wingdings"/>
              </a:rPr>
              <a:t>Nach</a:t>
            </a:r>
            <a:r>
              <a:rPr lang="de-DE" sz="2000" dirty="0" smtClean="0">
                <a:sym typeface="Wingdings"/>
              </a:rPr>
              <a:t> der Veranstaltung Vordruck (Homepage) an </a:t>
            </a:r>
            <a:r>
              <a:rPr lang="de-DE" sz="2000" b="1" dirty="0" smtClean="0">
                <a:sym typeface="Wingdings"/>
              </a:rPr>
              <a:t>Landeskassier</a:t>
            </a:r>
          </a:p>
          <a:p>
            <a:pPr>
              <a:buFont typeface="Wingdings"/>
              <a:buChar char="ü"/>
            </a:pPr>
            <a:endParaRPr lang="de-DE" sz="1200" dirty="0" smtClean="0">
              <a:sym typeface="Wingdings"/>
            </a:endParaRPr>
          </a:p>
          <a:p>
            <a:pPr>
              <a:buFont typeface="Wingdings"/>
              <a:buChar char="ü"/>
            </a:pPr>
            <a:r>
              <a:rPr lang="de-DE" sz="1600" dirty="0" smtClean="0">
                <a:sym typeface="Wingdings"/>
              </a:rPr>
              <a:t>Faustformel für Planung: Pro Mitglied 5 Euro bei eintägigen und 10 Euro pauschal bei mehrtägigen Veranstaltungen</a:t>
            </a:r>
          </a:p>
          <a:p>
            <a:pPr marL="0" indent="0">
              <a:buNone/>
            </a:pPr>
            <a:endParaRPr lang="de-DE" sz="2000" dirty="0">
              <a:sym typeface="Wingding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44016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39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Bildschirmpräsentation (4:3)</PresentationFormat>
  <Paragraphs>142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 Mitgliederverwaltung Geschäftsverteilung und Hinweise für die praktische Zusammenarbeit</vt:lpstr>
      <vt:lpstr>Zuständigkeiten </vt:lpstr>
      <vt:lpstr>Eintritt </vt:lpstr>
      <vt:lpstr>Austritt</vt:lpstr>
      <vt:lpstr>Tod eines Mitglieds</vt:lpstr>
      <vt:lpstr>Änderungsmitteilungen</vt:lpstr>
      <vt:lpstr> </vt:lpstr>
      <vt:lpstr> </vt:lpstr>
      <vt:lpstr> 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Delegiertentag 2012 25. - 27. Oktober 2012  in Schwäbisch Gmünd</dc:title>
  <dc:creator>Reber</dc:creator>
  <cp:lastModifiedBy>Frank</cp:lastModifiedBy>
  <cp:revision>33</cp:revision>
  <cp:lastPrinted>2013-10-24T12:33:22Z</cp:lastPrinted>
  <dcterms:created xsi:type="dcterms:W3CDTF">2012-03-11T17:40:19Z</dcterms:created>
  <dcterms:modified xsi:type="dcterms:W3CDTF">2015-03-29T18:19:39Z</dcterms:modified>
</cp:coreProperties>
</file>