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3" r:id="rId4"/>
    <p:sldId id="265" r:id="rId5"/>
    <p:sldId id="266" r:id="rId6"/>
    <p:sldId id="260" r:id="rId7"/>
    <p:sldId id="261" r:id="rId8"/>
    <p:sldId id="267" r:id="rId9"/>
    <p:sldId id="268" r:id="rId10"/>
    <p:sldId id="270" r:id="rId11"/>
    <p:sldId id="271" r:id="rId12"/>
    <p:sldId id="272" r:id="rId13"/>
    <p:sldId id="269" r:id="rId14"/>
  </p:sldIdLst>
  <p:sldSz cx="9144000" cy="6858000" type="screen4x3"/>
  <p:notesSz cx="666273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7D9FCB-CA5B-4A53-9185-AA132DDF7431}" type="datetimeFigureOut">
              <a:rPr lang="de-DE" smtClean="0"/>
              <a:t>29.03.2015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D5184-6504-4C94-9BDC-A45B8FCC78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3653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0FCB6E-DD57-41EA-898E-BEB6EB322D40}" type="datetimeFigureOut">
              <a:rPr lang="de-DE" smtClean="0"/>
              <a:t>29.03.2015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274" y="4715153"/>
            <a:ext cx="533019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BAF813-1D54-4C07-8E57-33D45B20F8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5356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AF813-1D54-4C07-8E57-33D45B20F885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69105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AF813-1D54-4C07-8E57-33D45B20F885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73639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AF813-1D54-4C07-8E57-33D45B20F885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73639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AF813-1D54-4C07-8E57-33D45B20F885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73639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AF813-1D54-4C07-8E57-33D45B20F885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7363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AF813-1D54-4C07-8E57-33D45B20F885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84769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AF813-1D54-4C07-8E57-33D45B20F885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60861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AF813-1D54-4C07-8E57-33D45B20F885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57177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AF813-1D54-4C07-8E57-33D45B20F885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0666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AF813-1D54-4C07-8E57-33D45B20F885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29813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AF813-1D54-4C07-8E57-33D45B20F885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20598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AF813-1D54-4C07-8E57-33D45B20F885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95068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AF813-1D54-4C07-8E57-33D45B20F885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7363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71374-C2E8-47F9-98BD-B961B86513B1}" type="datetime1">
              <a:rPr lang="de-DE" smtClean="0"/>
              <a:t>29.03.2015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0C07B-C483-41CC-9DB5-3A3BA9EC81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4647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E56B3-65DE-4340-A64E-1743414A15B1}" type="datetime1">
              <a:rPr lang="de-DE" smtClean="0"/>
              <a:t>29.03.2015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0C07B-C483-41CC-9DB5-3A3BA9EC81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1965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E3FFC-181C-4094-8DE1-808DE9A556D4}" type="datetime1">
              <a:rPr lang="de-DE" smtClean="0"/>
              <a:t>29.03.2015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0C07B-C483-41CC-9DB5-3A3BA9EC81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64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434B1-CF6F-41A8-AD81-719693478FD1}" type="datetime1">
              <a:rPr lang="de-DE" smtClean="0"/>
              <a:t>29.03.2015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0C07B-C483-41CC-9DB5-3A3BA9EC81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118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4D5B8-B80F-4F98-BF3F-CF0C76FD7F29}" type="datetime1">
              <a:rPr lang="de-DE" smtClean="0"/>
              <a:t>29.03.2015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0C07B-C483-41CC-9DB5-3A3BA9EC81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084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99343-F22C-490B-AED4-9AFDA2F8E48B}" type="datetime1">
              <a:rPr lang="de-DE" smtClean="0"/>
              <a:t>29.03.2015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0C07B-C483-41CC-9DB5-3A3BA9EC81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7457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003D-BD6C-481C-80BD-A1A7412B8CD0}" type="datetime1">
              <a:rPr lang="de-DE" smtClean="0"/>
              <a:t>29.03.2015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0C07B-C483-41CC-9DB5-3A3BA9EC81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896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67F00-21D9-4F80-B0DD-C2937C4ED4F6}" type="datetime1">
              <a:rPr lang="de-DE" smtClean="0"/>
              <a:t>29.03.2015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0C07B-C483-41CC-9DB5-3A3BA9EC81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8228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B41D-1523-4218-9FDE-6C4A990367BD}" type="datetime1">
              <a:rPr lang="de-DE" smtClean="0"/>
              <a:t>29.03.2015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0C07B-C483-41CC-9DB5-3A3BA9EC81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7367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C0D1-C1D5-441F-9693-8EB6DCD85A11}" type="datetime1">
              <a:rPr lang="de-DE" smtClean="0"/>
              <a:t>29.03.2015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0C07B-C483-41CC-9DB5-3A3BA9EC81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9119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9EB86-8865-423F-A371-DEA45B8F064F}" type="datetime1">
              <a:rPr lang="de-DE" smtClean="0"/>
              <a:t>29.03.2015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0C07B-C483-41CC-9DB5-3A3BA9EC81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5375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18B47-4A0F-4637-92FD-5F180609A3DB}" type="datetime1">
              <a:rPr lang="de-DE" smtClean="0"/>
              <a:t>29.03.2015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0C07B-C483-41CC-9DB5-3A3BA9EC81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2634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homepage@bsbd-landeskasse-bw.de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BSBD.wok@t-online.de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b="1" dirty="0" smtClean="0"/>
              <a:t>Mitgliederverwaltung</a:t>
            </a:r>
            <a:br>
              <a:rPr lang="de-DE" b="1" dirty="0" smtClean="0"/>
            </a:br>
            <a:r>
              <a:rPr lang="de-DE" sz="2700" dirty="0" smtClean="0"/>
              <a:t>Geschäftsverteilung und Hinweise für die praktische Zusammenarbeit</a:t>
            </a:r>
            <a:endParaRPr lang="de-DE" sz="27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4" name="Grafik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293096"/>
            <a:ext cx="1914525" cy="923925"/>
          </a:xfrm>
          <a:prstGeom prst="rect">
            <a:avLst/>
          </a:prstGeom>
          <a:noFill/>
        </p:spPr>
      </p:pic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Stand: April 2015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8411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08112"/>
          </a:xfrm>
        </p:spPr>
        <p:txBody>
          <a:bodyPr>
            <a:noAutofit/>
          </a:bodyPr>
          <a:lstStyle/>
          <a:p>
            <a:r>
              <a:rPr lang="de-DE" sz="3200" b="1" dirty="0"/>
              <a:t/>
            </a:r>
            <a:br>
              <a:rPr lang="de-DE" sz="3200" b="1" dirty="0"/>
            </a:br>
            <a:endParaRPr lang="de-DE" sz="32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2400" b="1" dirty="0" smtClean="0"/>
              <a:t>Sonstiges</a:t>
            </a:r>
            <a:endParaRPr lang="de-DE" sz="2000" dirty="0"/>
          </a:p>
          <a:p>
            <a:pPr marL="0" indent="0">
              <a:buNone/>
            </a:pPr>
            <a:endParaRPr lang="de-DE" sz="2400" b="1" dirty="0" smtClean="0"/>
          </a:p>
          <a:p>
            <a:pPr marL="0" indent="0">
              <a:buNone/>
            </a:pPr>
            <a:r>
              <a:rPr lang="de-DE" sz="2800" b="1" dirty="0"/>
              <a:t>Dienststellenwechsel</a:t>
            </a:r>
          </a:p>
          <a:p>
            <a:pPr marL="0" indent="0">
              <a:buNone/>
            </a:pPr>
            <a:r>
              <a:rPr lang="de-DE" sz="2400" dirty="0"/>
              <a:t>bei Abordnung über sechs Monate und Versetzung: </a:t>
            </a:r>
          </a:p>
          <a:p>
            <a:pPr marL="0" indent="0">
              <a:buNone/>
            </a:pPr>
            <a:r>
              <a:rPr lang="de-DE" sz="2400" dirty="0">
                <a:sym typeface="Wingdings"/>
              </a:rPr>
              <a:t> </a:t>
            </a:r>
            <a:r>
              <a:rPr lang="de-DE" sz="2400" dirty="0" smtClean="0"/>
              <a:t>Meldung </a:t>
            </a:r>
            <a:r>
              <a:rPr lang="de-DE" sz="2400" dirty="0"/>
              <a:t>des Ortsverbandes </a:t>
            </a:r>
            <a:r>
              <a:rPr lang="de-DE" sz="2400" dirty="0">
                <a:sym typeface="Wingdings"/>
              </a:rPr>
              <a:t> </a:t>
            </a:r>
            <a:r>
              <a:rPr lang="de-DE" sz="2400" b="1" dirty="0"/>
              <a:t>Mitgliederverwaltung</a:t>
            </a:r>
          </a:p>
          <a:p>
            <a:pPr marL="0" indent="0">
              <a:buNone/>
            </a:pPr>
            <a:endParaRPr lang="de-DE" sz="2400" b="1" dirty="0" smtClean="0"/>
          </a:p>
          <a:p>
            <a:pPr marL="0" indent="0">
              <a:buNone/>
            </a:pPr>
            <a:r>
              <a:rPr lang="de-DE" sz="2400" b="1" dirty="0" smtClean="0">
                <a:sym typeface="Wingdings"/>
              </a:rPr>
              <a:t>Mitgliedskarte </a:t>
            </a:r>
          </a:p>
          <a:p>
            <a:pPr marL="0" indent="0">
              <a:buNone/>
            </a:pPr>
            <a:r>
              <a:rPr lang="de-DE" sz="2400" dirty="0">
                <a:sym typeface="Wingdings"/>
              </a:rPr>
              <a:t> </a:t>
            </a:r>
            <a:r>
              <a:rPr lang="de-DE" sz="2400" dirty="0" smtClean="0">
                <a:sym typeface="Wingdings"/>
              </a:rPr>
              <a:t>  Nur Verlustmeldungen direkt  </a:t>
            </a:r>
            <a:r>
              <a:rPr lang="de-DE" sz="2400" b="1" dirty="0"/>
              <a:t>Mitgliederverwaltung</a:t>
            </a:r>
          </a:p>
          <a:p>
            <a:pPr marL="0" indent="0">
              <a:buNone/>
            </a:pPr>
            <a:endParaRPr lang="de-DE" sz="2000" dirty="0">
              <a:sym typeface="Wingdings"/>
            </a:endParaRPr>
          </a:p>
          <a:p>
            <a:pPr marL="0" indent="0">
              <a:buNone/>
            </a:pPr>
            <a:r>
              <a:rPr lang="de-DE" sz="2400" b="1" dirty="0">
                <a:sym typeface="Wingdings"/>
              </a:rPr>
              <a:t>Ehrungen</a:t>
            </a:r>
            <a:endParaRPr lang="de-DE" sz="2400" b="1" dirty="0"/>
          </a:p>
          <a:p>
            <a:pPr marL="0" indent="0">
              <a:buNone/>
            </a:pPr>
            <a:r>
              <a:rPr lang="de-DE" sz="2100" dirty="0" smtClean="0">
                <a:sym typeface="Wingdings"/>
              </a:rPr>
              <a:t>   Anforderung von </a:t>
            </a:r>
            <a:r>
              <a:rPr lang="de-DE" sz="2100" dirty="0" smtClean="0"/>
              <a:t>Urkunde </a:t>
            </a:r>
            <a:r>
              <a:rPr lang="de-DE" sz="2100" dirty="0"/>
              <a:t>und </a:t>
            </a:r>
            <a:r>
              <a:rPr lang="de-DE" sz="2100" dirty="0" smtClean="0"/>
              <a:t>Nadel</a:t>
            </a:r>
            <a:r>
              <a:rPr lang="de-DE" sz="2400" dirty="0">
                <a:sym typeface="Wingdings"/>
              </a:rPr>
              <a:t>  </a:t>
            </a:r>
            <a:r>
              <a:rPr lang="de-DE" sz="2400" b="1" dirty="0"/>
              <a:t>Mitgliederverwaltung</a:t>
            </a:r>
            <a:endParaRPr lang="de-DE" sz="2100" b="1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5" name="Grafi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949280"/>
            <a:ext cx="1440160" cy="648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3725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08112"/>
          </a:xfrm>
        </p:spPr>
        <p:txBody>
          <a:bodyPr>
            <a:noAutofit/>
          </a:bodyPr>
          <a:lstStyle/>
          <a:p>
            <a:r>
              <a:rPr lang="de-DE" sz="3200" b="1" dirty="0"/>
              <a:t/>
            </a:r>
            <a:br>
              <a:rPr lang="de-DE" sz="3200" b="1" dirty="0"/>
            </a:br>
            <a:endParaRPr lang="de-DE" sz="32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2400" b="1" dirty="0" smtClean="0"/>
              <a:t>Sonstiges</a:t>
            </a:r>
            <a:endParaRPr lang="de-DE" sz="2000" dirty="0"/>
          </a:p>
          <a:p>
            <a:pPr marL="0" indent="0">
              <a:buNone/>
            </a:pPr>
            <a:endParaRPr lang="de-DE" sz="2400" b="1" dirty="0" smtClean="0"/>
          </a:p>
          <a:p>
            <a:pPr marL="0" indent="0">
              <a:buNone/>
            </a:pPr>
            <a:endParaRPr lang="de-DE" sz="2400" b="1" dirty="0" smtClean="0"/>
          </a:p>
          <a:p>
            <a:pPr marL="0" indent="0">
              <a:buNone/>
            </a:pPr>
            <a:r>
              <a:rPr lang="de-DE" sz="2400" b="1" dirty="0" smtClean="0">
                <a:sym typeface="Wingdings"/>
              </a:rPr>
              <a:t>Rechtsschutz</a:t>
            </a:r>
          </a:p>
          <a:p>
            <a:pPr>
              <a:buFont typeface="Wingdings"/>
              <a:buChar char="ü"/>
            </a:pPr>
            <a:r>
              <a:rPr lang="de-DE" sz="2400" dirty="0" smtClean="0">
                <a:sym typeface="Wingdings"/>
              </a:rPr>
              <a:t>Anträge (Homepage) mit Unterlagen </a:t>
            </a:r>
            <a:r>
              <a:rPr lang="de-DE" sz="2400" b="1" dirty="0" smtClean="0">
                <a:sym typeface="Wingdings"/>
              </a:rPr>
              <a:t>Landesgeschäftsstelle/Reber</a:t>
            </a:r>
          </a:p>
          <a:p>
            <a:pPr>
              <a:buFont typeface="Wingdings"/>
              <a:buChar char="ü"/>
            </a:pPr>
            <a:endParaRPr lang="de-DE" sz="2400" b="1" dirty="0">
              <a:sym typeface="Wingdings"/>
            </a:endParaRPr>
          </a:p>
          <a:p>
            <a:pPr>
              <a:buFont typeface="Wingdings"/>
              <a:buChar char="ü"/>
            </a:pPr>
            <a:endParaRPr lang="de-DE" sz="2400" b="1" dirty="0" smtClean="0">
              <a:sym typeface="Wingdings"/>
            </a:endParaRPr>
          </a:p>
          <a:p>
            <a:pPr marL="0" indent="0">
              <a:buNone/>
            </a:pPr>
            <a:r>
              <a:rPr lang="de-DE" sz="2400" b="1" dirty="0"/>
              <a:t>Werbemappen</a:t>
            </a:r>
          </a:p>
          <a:p>
            <a:pPr marL="0" indent="0">
              <a:buNone/>
            </a:pPr>
            <a:r>
              <a:rPr lang="de-DE" sz="2400" dirty="0" smtClean="0">
                <a:sym typeface="Wingdings"/>
              </a:rPr>
              <a:t>   Anforderung bei </a:t>
            </a:r>
            <a:r>
              <a:rPr lang="de-DE" sz="2400" b="1" dirty="0" smtClean="0">
                <a:sym typeface="Wingdings"/>
              </a:rPr>
              <a:t>Landesgeschäftsstelle</a:t>
            </a:r>
            <a:endParaRPr lang="de-DE" sz="2400" b="1" dirty="0">
              <a:sym typeface="Wingdings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5" name="Grafi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949280"/>
            <a:ext cx="1440160" cy="648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6274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08112"/>
          </a:xfrm>
        </p:spPr>
        <p:txBody>
          <a:bodyPr>
            <a:noAutofit/>
          </a:bodyPr>
          <a:lstStyle/>
          <a:p>
            <a:r>
              <a:rPr lang="de-DE" sz="3200" b="1" dirty="0"/>
              <a:t/>
            </a:r>
            <a:br>
              <a:rPr lang="de-DE" sz="3200" b="1" dirty="0"/>
            </a:br>
            <a:endParaRPr lang="de-DE" sz="32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2400" b="1" dirty="0" smtClean="0"/>
              <a:t>Sonstiges</a:t>
            </a:r>
            <a:endParaRPr lang="de-DE" sz="2000" dirty="0"/>
          </a:p>
          <a:p>
            <a:pPr marL="0" indent="0">
              <a:buNone/>
            </a:pPr>
            <a:endParaRPr lang="de-DE" sz="800" b="1" dirty="0" smtClean="0"/>
          </a:p>
          <a:p>
            <a:pPr marL="0" indent="0">
              <a:buNone/>
            </a:pPr>
            <a:r>
              <a:rPr lang="de-DE" sz="2400" b="1" dirty="0" smtClean="0"/>
              <a:t>Homepage</a:t>
            </a:r>
            <a:endParaRPr lang="de-DE" sz="2400" dirty="0" smtClean="0">
              <a:sym typeface="Wingdings"/>
            </a:endParaRPr>
          </a:p>
          <a:p>
            <a:pPr>
              <a:buFont typeface="Wingdings"/>
              <a:buChar char="ü"/>
            </a:pPr>
            <a:r>
              <a:rPr lang="de-DE" sz="2000" dirty="0"/>
              <a:t>Änderungen betreffend die Besetzung des Ortsverbandsvorstands und der örtlichen Fachgruppenvertreter </a:t>
            </a:r>
            <a:r>
              <a:rPr lang="de-DE" sz="2000" dirty="0" smtClean="0"/>
              <a:t> </a:t>
            </a:r>
          </a:p>
          <a:p>
            <a:pPr marL="0" indent="0">
              <a:buNone/>
            </a:pPr>
            <a:r>
              <a:rPr lang="de-DE" sz="2000" dirty="0">
                <a:sym typeface="Wingdings"/>
              </a:rPr>
              <a:t>	</a:t>
            </a:r>
            <a:r>
              <a:rPr lang="de-DE" sz="2000" dirty="0" smtClean="0">
                <a:sym typeface="Wingdings"/>
              </a:rPr>
              <a:t> </a:t>
            </a:r>
            <a:r>
              <a:rPr lang="de-DE" sz="2000" b="1" dirty="0" smtClean="0">
                <a:sym typeface="Wingdings"/>
              </a:rPr>
              <a:t>Frank Maertins </a:t>
            </a:r>
            <a:r>
              <a:rPr lang="de-DE" sz="2000" u="sng" dirty="0">
                <a:hlinkClick r:id="rId3"/>
              </a:rPr>
              <a:t>homepage@bsbd-landeskasse-bw.de</a:t>
            </a:r>
            <a:endParaRPr lang="de-DE" sz="2000" dirty="0">
              <a:sym typeface="Wingdings"/>
            </a:endParaRPr>
          </a:p>
          <a:p>
            <a:pPr marL="0" indent="0">
              <a:buNone/>
            </a:pPr>
            <a:r>
              <a:rPr lang="de-DE" sz="2000" dirty="0" smtClean="0">
                <a:sym typeface="Wingdings"/>
              </a:rPr>
              <a:t>  Berichte von Ortsverbandsversammlungen, von den Tagungen der</a:t>
            </a:r>
            <a:br>
              <a:rPr lang="de-DE" sz="2000" dirty="0" smtClean="0">
                <a:sym typeface="Wingdings"/>
              </a:rPr>
            </a:br>
            <a:r>
              <a:rPr lang="de-DE" sz="2000" dirty="0" smtClean="0">
                <a:sym typeface="Wingdings"/>
              </a:rPr>
              <a:t>      Fachgruppenvertreter oder über kulturelle oder sportliche </a:t>
            </a:r>
            <a:br>
              <a:rPr lang="de-DE" sz="2000" dirty="0" smtClean="0">
                <a:sym typeface="Wingdings"/>
              </a:rPr>
            </a:br>
            <a:r>
              <a:rPr lang="de-DE" sz="2000" dirty="0" smtClean="0">
                <a:sym typeface="Wingdings"/>
              </a:rPr>
              <a:t>      Veranstaltungen   </a:t>
            </a:r>
            <a:endParaRPr lang="de-DE" sz="2000" b="1" dirty="0" smtClean="0">
              <a:sym typeface="Wingdings"/>
            </a:endParaRPr>
          </a:p>
          <a:p>
            <a:pPr marL="0" indent="0">
              <a:buNone/>
            </a:pPr>
            <a:r>
              <a:rPr lang="de-DE" sz="2000" dirty="0"/>
              <a:t>             </a:t>
            </a:r>
            <a:r>
              <a:rPr lang="de-DE" sz="2000" dirty="0" smtClean="0">
                <a:sym typeface="Wingdings"/>
              </a:rPr>
              <a:t>  </a:t>
            </a:r>
            <a:r>
              <a:rPr lang="de-DE" sz="2000" b="1" dirty="0" smtClean="0">
                <a:sym typeface="Wingdings"/>
              </a:rPr>
              <a:t>Wolfgang Klotz  </a:t>
            </a:r>
            <a:r>
              <a:rPr lang="de-DE" sz="2000" dirty="0" smtClean="0">
                <a:sym typeface="Wingdings"/>
                <a:hlinkClick r:id="rId4"/>
              </a:rPr>
              <a:t>BSBD.wok@t-online.de</a:t>
            </a:r>
            <a:endParaRPr lang="de-DE" sz="2000" dirty="0" smtClean="0">
              <a:sym typeface="Wingdings"/>
            </a:endParaRPr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r>
              <a:rPr lang="de-DE" sz="2400" b="1" dirty="0" smtClean="0"/>
              <a:t>Der Vollzugsdienst</a:t>
            </a:r>
            <a:endParaRPr lang="de-DE" sz="2400" b="1" dirty="0"/>
          </a:p>
          <a:p>
            <a:pPr marL="0" indent="0">
              <a:buNone/>
            </a:pPr>
            <a:r>
              <a:rPr lang="de-DE" sz="2400" dirty="0" smtClean="0">
                <a:sym typeface="Wingdings"/>
              </a:rPr>
              <a:t>   Alles </a:t>
            </a:r>
            <a:r>
              <a:rPr lang="de-DE" sz="2400" dirty="0"/>
              <a:t> </a:t>
            </a:r>
            <a:r>
              <a:rPr lang="de-DE" sz="2400" dirty="0">
                <a:sym typeface="Wingdings"/>
              </a:rPr>
              <a:t>  </a:t>
            </a:r>
            <a:r>
              <a:rPr lang="de-DE" sz="2400" b="1" dirty="0">
                <a:sym typeface="Wingdings"/>
              </a:rPr>
              <a:t>Wolfgang Klotz  </a:t>
            </a:r>
            <a:r>
              <a:rPr lang="de-DE" sz="2400" dirty="0">
                <a:sym typeface="Wingdings"/>
                <a:hlinkClick r:id="rId4"/>
              </a:rPr>
              <a:t>BSBD.wok@t-online.de</a:t>
            </a:r>
            <a:endParaRPr lang="de-DE" sz="2400" b="1" dirty="0">
              <a:sym typeface="Wingdings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5" name="Grafik 4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949280"/>
            <a:ext cx="1440160" cy="648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1975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08112"/>
          </a:xfrm>
        </p:spPr>
        <p:txBody>
          <a:bodyPr>
            <a:noAutofit/>
          </a:bodyPr>
          <a:lstStyle/>
          <a:p>
            <a:r>
              <a:rPr lang="de-DE" sz="3200" b="1" dirty="0"/>
              <a:t/>
            </a:r>
            <a:br>
              <a:rPr lang="de-DE" sz="3200" b="1" dirty="0"/>
            </a:br>
            <a:endParaRPr lang="de-DE" sz="32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sz="2400" b="1" dirty="0" smtClean="0"/>
          </a:p>
          <a:p>
            <a:pPr marL="0" indent="0" algn="ctr">
              <a:buNone/>
            </a:pPr>
            <a:endParaRPr lang="de-DE" sz="2400" b="1" dirty="0"/>
          </a:p>
          <a:p>
            <a:pPr marL="0" indent="0" algn="ctr">
              <a:buNone/>
            </a:pPr>
            <a:endParaRPr lang="de-DE" sz="2400" b="1" dirty="0" smtClean="0"/>
          </a:p>
          <a:p>
            <a:pPr marL="0" indent="0" algn="ctr">
              <a:buNone/>
            </a:pPr>
            <a:endParaRPr lang="de-DE" sz="2400" b="1" dirty="0"/>
          </a:p>
          <a:p>
            <a:pPr marL="0" indent="0" algn="ctr">
              <a:buNone/>
            </a:pPr>
            <a:endParaRPr lang="de-DE" sz="2400" b="1" dirty="0" smtClean="0"/>
          </a:p>
          <a:p>
            <a:pPr marL="0" indent="0" algn="ctr">
              <a:buNone/>
            </a:pPr>
            <a:r>
              <a:rPr lang="de-DE" sz="2400" b="1" dirty="0" smtClean="0"/>
              <a:t>Danke für Ihre Aufmerksamkeit.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5" name="Grafi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949280"/>
            <a:ext cx="1440160" cy="648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6484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>
            <a:normAutofit/>
          </a:bodyPr>
          <a:lstStyle/>
          <a:p>
            <a:r>
              <a:rPr lang="de-DE" sz="2800" b="1" dirty="0" smtClean="0"/>
              <a:t>Zuständigkeiten </a:t>
            </a:r>
            <a:endParaRPr lang="de-DE" sz="28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de-DE" sz="500" dirty="0"/>
          </a:p>
          <a:p>
            <a:r>
              <a:rPr lang="de-DE" sz="2800" dirty="0" smtClean="0"/>
              <a:t>Eintritt</a:t>
            </a:r>
          </a:p>
          <a:p>
            <a:pPr marL="0" indent="0">
              <a:buNone/>
            </a:pPr>
            <a:endParaRPr lang="de-DE" sz="1400" dirty="0" smtClean="0"/>
          </a:p>
          <a:p>
            <a:r>
              <a:rPr lang="de-DE" sz="2800" dirty="0" smtClean="0"/>
              <a:t>Ende der Mitgliedschaft</a:t>
            </a:r>
            <a:br>
              <a:rPr lang="de-DE" sz="2800" dirty="0" smtClean="0"/>
            </a:br>
            <a:r>
              <a:rPr lang="de-DE" sz="2800" dirty="0" smtClean="0"/>
              <a:t> - durch Austritt</a:t>
            </a:r>
            <a:br>
              <a:rPr lang="de-DE" sz="2800" dirty="0" smtClean="0"/>
            </a:br>
            <a:r>
              <a:rPr lang="de-DE" sz="2800" dirty="0" smtClean="0"/>
              <a:t> - durch Tod  </a:t>
            </a:r>
            <a:endParaRPr lang="de-DE" sz="1400" dirty="0"/>
          </a:p>
          <a:p>
            <a:pPr marL="0" indent="0">
              <a:buNone/>
            </a:pPr>
            <a:r>
              <a:rPr lang="de-DE" sz="2800" dirty="0" smtClean="0"/>
              <a:t> </a:t>
            </a:r>
          </a:p>
          <a:p>
            <a:r>
              <a:rPr lang="de-DE" sz="2800" dirty="0" smtClean="0"/>
              <a:t>Veränderungen beim Mitglied </a:t>
            </a:r>
            <a:endParaRPr lang="de-DE" sz="1400" dirty="0"/>
          </a:p>
          <a:p>
            <a:pPr marL="0" indent="0">
              <a:buNone/>
            </a:pPr>
            <a:endParaRPr lang="de-DE" sz="1400" dirty="0" smtClean="0"/>
          </a:p>
          <a:p>
            <a:r>
              <a:rPr lang="de-DE" sz="2800" dirty="0" smtClean="0"/>
              <a:t>Reklamationen betr. Beitrag oder Vollzugsdienst</a:t>
            </a:r>
          </a:p>
          <a:p>
            <a:pPr marL="0" indent="0">
              <a:buNone/>
            </a:pPr>
            <a:endParaRPr lang="de-DE" sz="1400" dirty="0" smtClean="0"/>
          </a:p>
          <a:p>
            <a:r>
              <a:rPr lang="de-DE" sz="2800" dirty="0" smtClean="0"/>
              <a:t>Sonstiges    </a:t>
            </a:r>
            <a:endParaRPr lang="de-DE" sz="28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5" name="Grafi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9" y="5949281"/>
            <a:ext cx="1296144" cy="5760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1894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>
            <a:normAutofit/>
          </a:bodyPr>
          <a:lstStyle/>
          <a:p>
            <a:r>
              <a:rPr lang="de-DE" b="1" dirty="0"/>
              <a:t>Eintritt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b="1" dirty="0" smtClean="0"/>
              <a:t>ZUSTÄNDIG </a:t>
            </a:r>
            <a:r>
              <a:rPr lang="de-DE" sz="2400" dirty="0" smtClean="0"/>
              <a:t>für die Bearbeitung des Antrags:   </a:t>
            </a:r>
          </a:p>
          <a:p>
            <a:pPr marL="0" indent="0">
              <a:buNone/>
            </a:pPr>
            <a:r>
              <a:rPr lang="de-DE" sz="2400" b="1" dirty="0" smtClean="0"/>
              <a:t>Mitgliederverwaltung</a:t>
            </a:r>
            <a:r>
              <a:rPr lang="de-DE" sz="2400" dirty="0" smtClean="0"/>
              <a:t> </a:t>
            </a:r>
            <a:endParaRPr lang="de-DE" sz="2400" dirty="0"/>
          </a:p>
          <a:p>
            <a:pPr marL="0" indent="0">
              <a:buNone/>
            </a:pPr>
            <a:r>
              <a:rPr lang="de-DE" sz="1800" dirty="0" smtClean="0"/>
              <a:t>Martina und Walter Schmid,  Sieben Morgen 6, </a:t>
            </a:r>
            <a:r>
              <a:rPr lang="de-DE" sz="1800" dirty="0"/>
              <a:t>70429 Stuttgart </a:t>
            </a:r>
            <a:endParaRPr lang="de-DE" sz="1800" dirty="0" smtClean="0"/>
          </a:p>
          <a:p>
            <a:pPr marL="0" indent="0">
              <a:buNone/>
            </a:pPr>
            <a:endParaRPr lang="de-DE" sz="1400" dirty="0"/>
          </a:p>
          <a:p>
            <a:pPr marL="0" indent="0">
              <a:buNone/>
            </a:pPr>
            <a:r>
              <a:rPr lang="de-DE" sz="2000" dirty="0">
                <a:sym typeface="Wingdings"/>
              </a:rPr>
              <a:t></a:t>
            </a:r>
            <a:r>
              <a:rPr lang="de-DE" sz="2000" dirty="0" smtClean="0"/>
              <a:t>   Der ausgefüllte Flyer oder das ausgefüllte Mitgliedsantragsformular </a:t>
            </a:r>
            <a:br>
              <a:rPr lang="de-DE" sz="2000" dirty="0" smtClean="0"/>
            </a:br>
            <a:r>
              <a:rPr lang="de-DE" sz="2000" dirty="0" smtClean="0"/>
              <a:t>           ist </a:t>
            </a:r>
            <a:r>
              <a:rPr lang="de-DE" sz="2000" b="1" dirty="0" smtClean="0"/>
              <a:t>direkt </a:t>
            </a:r>
            <a:r>
              <a:rPr lang="de-DE" sz="2000" dirty="0" smtClean="0"/>
              <a:t>der Mitgliederverwaltung zuzuleiten.</a:t>
            </a:r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endParaRPr lang="de-DE" sz="1200" dirty="0" smtClean="0"/>
          </a:p>
          <a:p>
            <a:pPr marL="0" indent="0">
              <a:buNone/>
            </a:pPr>
            <a:r>
              <a:rPr lang="de-DE" sz="1800" dirty="0" smtClean="0">
                <a:sym typeface="Wingdings"/>
              </a:rPr>
              <a:t>&gt;    </a:t>
            </a:r>
            <a:r>
              <a:rPr lang="de-DE" sz="1800" dirty="0" smtClean="0"/>
              <a:t>MV versendet das „Begrüßungspaket“ </a:t>
            </a:r>
            <a:r>
              <a:rPr lang="de-DE" sz="1800" u="sng" dirty="0" smtClean="0"/>
              <a:t>inkl.</a:t>
            </a:r>
            <a:r>
              <a:rPr lang="de-DE" sz="1800" dirty="0" smtClean="0"/>
              <a:t> Mitgliedskarte an das neue Mitglied.</a:t>
            </a:r>
          </a:p>
          <a:p>
            <a:pPr marL="0" indent="0">
              <a:buNone/>
            </a:pPr>
            <a:r>
              <a:rPr lang="de-DE" sz="1800" dirty="0" smtClean="0">
                <a:sym typeface="Wingdings"/>
              </a:rPr>
              <a:t>&gt;    </a:t>
            </a:r>
            <a:r>
              <a:rPr lang="de-DE" sz="1800" dirty="0" smtClean="0"/>
              <a:t>Die erste </a:t>
            </a:r>
            <a:r>
              <a:rPr lang="de-DE" sz="1800" dirty="0"/>
              <a:t>Abbuchung des Mitgliedsbeitrags </a:t>
            </a:r>
            <a:r>
              <a:rPr lang="de-DE" sz="1800" dirty="0" smtClean="0"/>
              <a:t>erfolgt am nächsten Ersten, im Falle </a:t>
            </a:r>
            <a:br>
              <a:rPr lang="de-DE" sz="1800" dirty="0" smtClean="0"/>
            </a:br>
            <a:r>
              <a:rPr lang="de-DE" sz="1800" dirty="0" smtClean="0"/>
              <a:t>      von Dienstanfängern am Ersten des siebten Monats im Anwärterdienst. </a:t>
            </a:r>
          </a:p>
          <a:p>
            <a:pPr marL="0" indent="0">
              <a:buNone/>
            </a:pPr>
            <a:r>
              <a:rPr lang="de-DE" sz="1800" dirty="0" smtClean="0">
                <a:sym typeface="Wingdings"/>
              </a:rPr>
              <a:t>&gt;    </a:t>
            </a:r>
            <a:r>
              <a:rPr lang="de-DE" sz="1800" dirty="0" smtClean="0"/>
              <a:t>Das Mitglied hat bereits  mit der Übersendung des Begrüßungspakets </a:t>
            </a:r>
            <a:r>
              <a:rPr lang="de-DE" sz="1800" b="1" dirty="0" smtClean="0"/>
              <a:t>volle Rechte </a:t>
            </a:r>
            <a:br>
              <a:rPr lang="de-DE" sz="1800" b="1" dirty="0" smtClean="0"/>
            </a:br>
            <a:r>
              <a:rPr lang="de-DE" sz="1800" b="1" dirty="0" smtClean="0"/>
              <a:t>      </a:t>
            </a:r>
            <a:r>
              <a:rPr lang="de-DE" sz="1800" dirty="0" smtClean="0"/>
              <a:t>(</a:t>
            </a:r>
            <a:r>
              <a:rPr lang="de-DE" sz="1800" dirty="0"/>
              <a:t>Ausnahme: </a:t>
            </a:r>
            <a:r>
              <a:rPr lang="de-DE" sz="1800" dirty="0" smtClean="0"/>
              <a:t>Auszahlung von Sterbegeld</a:t>
            </a:r>
            <a:r>
              <a:rPr lang="de-DE" sz="1800" dirty="0"/>
              <a:t>) </a:t>
            </a:r>
            <a:r>
              <a:rPr lang="de-DE" sz="1800" dirty="0" smtClean="0"/>
              <a:t>und Pflichten.</a:t>
            </a:r>
            <a:endParaRPr lang="de-DE" sz="18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5" name="Grafi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6021288"/>
            <a:ext cx="1265743" cy="5760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5004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r>
              <a:rPr lang="de-DE" b="1" dirty="0" smtClean="0"/>
              <a:t>Austritt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sz="2400" b="1" dirty="0" smtClean="0"/>
          </a:p>
          <a:p>
            <a:pPr marL="0" indent="0">
              <a:buNone/>
            </a:pPr>
            <a:r>
              <a:rPr lang="de-DE" sz="2400" b="1" dirty="0" smtClean="0"/>
              <a:t>ZUSTÄNDIG </a:t>
            </a:r>
            <a:r>
              <a:rPr lang="de-DE" sz="2400" dirty="0" smtClean="0"/>
              <a:t>für die Entgegennahme der Austrittserklärung und der Mitgliedskarte</a:t>
            </a:r>
            <a:r>
              <a:rPr lang="de-DE" sz="2400" b="1" dirty="0" smtClean="0"/>
              <a:t>:   Ortsverband</a:t>
            </a:r>
          </a:p>
          <a:p>
            <a:pPr marL="0" indent="0">
              <a:buNone/>
            </a:pPr>
            <a:endParaRPr lang="de-DE" sz="1200" b="1" dirty="0" smtClean="0"/>
          </a:p>
          <a:p>
            <a:pPr marL="0" indent="0">
              <a:buNone/>
            </a:pPr>
            <a:r>
              <a:rPr lang="de-DE" sz="2400" b="1" dirty="0"/>
              <a:t>ZUSTÄNDIG </a:t>
            </a:r>
            <a:r>
              <a:rPr lang="de-DE" sz="2400" dirty="0"/>
              <a:t>für die </a:t>
            </a:r>
            <a:r>
              <a:rPr lang="de-DE" sz="2400" dirty="0" smtClean="0"/>
              <a:t>weitere Bearbeitung: </a:t>
            </a:r>
            <a:r>
              <a:rPr lang="de-DE" sz="2400" b="1" dirty="0" smtClean="0"/>
              <a:t>Mitgliederverwaltung</a:t>
            </a:r>
            <a:endParaRPr lang="de-DE" sz="1400" dirty="0" smtClean="0"/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endParaRPr lang="de-DE" sz="1400" dirty="0"/>
          </a:p>
          <a:p>
            <a:pPr marL="0" indent="0">
              <a:buNone/>
            </a:pPr>
            <a:r>
              <a:rPr lang="de-DE" sz="2000" dirty="0">
                <a:sym typeface="Wingdings"/>
              </a:rPr>
              <a:t></a:t>
            </a:r>
            <a:r>
              <a:rPr lang="de-DE" sz="2000" dirty="0" smtClean="0"/>
              <a:t>      Der OV leitet Original-Austrittserklärung und Mitgliedskarte </a:t>
            </a:r>
          </a:p>
          <a:p>
            <a:pPr marL="0" indent="0">
              <a:buNone/>
            </a:pPr>
            <a:r>
              <a:rPr lang="de-DE" sz="2000" b="1" dirty="0"/>
              <a:t> </a:t>
            </a:r>
            <a:r>
              <a:rPr lang="de-DE" sz="2000" b="1" dirty="0" smtClean="0"/>
              <a:t>            direkt </a:t>
            </a:r>
            <a:r>
              <a:rPr lang="de-DE" sz="2000" dirty="0" smtClean="0"/>
              <a:t>an die Mitgliederverwaltung weiter.</a:t>
            </a:r>
          </a:p>
          <a:p>
            <a:pPr marL="0" indent="0">
              <a:buNone/>
            </a:pPr>
            <a:endParaRPr lang="de-DE" sz="1600" dirty="0" smtClean="0"/>
          </a:p>
          <a:p>
            <a:pPr marL="0" indent="0">
              <a:buNone/>
            </a:pPr>
            <a:endParaRPr lang="de-DE" sz="1600" dirty="0"/>
          </a:p>
          <a:p>
            <a:pPr marL="0" indent="0">
              <a:buNone/>
            </a:pPr>
            <a:r>
              <a:rPr lang="de-DE" sz="1800" dirty="0" smtClean="0"/>
              <a:t>&gt;     MV </a:t>
            </a:r>
            <a:r>
              <a:rPr lang="de-DE" sz="1800" dirty="0"/>
              <a:t>teilt dem Mitglied schriftlich den Termin des Endes der Mitgliedschaft </a:t>
            </a:r>
            <a:r>
              <a:rPr lang="de-DE" sz="1800" dirty="0" smtClean="0"/>
              <a:t>mit.</a:t>
            </a:r>
          </a:p>
          <a:p>
            <a:pPr marL="0" indent="0">
              <a:buNone/>
            </a:pPr>
            <a:r>
              <a:rPr lang="de-DE" sz="1800" dirty="0" smtClean="0">
                <a:sym typeface="Wingdings"/>
              </a:rPr>
              <a:t>&gt;     Darüber </a:t>
            </a:r>
            <a:r>
              <a:rPr lang="de-DE" sz="1800" dirty="0">
                <a:sym typeface="Wingdings"/>
              </a:rPr>
              <a:t>hinaus </a:t>
            </a:r>
            <a:r>
              <a:rPr lang="de-DE" sz="1800" dirty="0" smtClean="0">
                <a:sym typeface="Wingdings"/>
              </a:rPr>
              <a:t>gezahlte </a:t>
            </a:r>
            <a:r>
              <a:rPr lang="de-DE" sz="1800" dirty="0">
                <a:sym typeface="Wingdings"/>
              </a:rPr>
              <a:t>Beiträge werden dem Mitglied zurückerstattet</a:t>
            </a:r>
            <a:r>
              <a:rPr lang="de-DE" sz="1800" dirty="0" smtClean="0">
                <a:sym typeface="Wingdings"/>
              </a:rPr>
              <a:t>.</a:t>
            </a:r>
          </a:p>
          <a:p>
            <a:pPr marL="0" indent="0">
              <a:buNone/>
            </a:pPr>
            <a:endParaRPr lang="de-DE" sz="1600" dirty="0">
              <a:sym typeface="Wingdings"/>
            </a:endParaRPr>
          </a:p>
          <a:p>
            <a:pPr marL="0" indent="0">
              <a:buNone/>
            </a:pPr>
            <a:endParaRPr lang="de-DE" sz="2000" dirty="0" smtClean="0">
              <a:sym typeface="Wingdings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5" name="Grafi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949280"/>
            <a:ext cx="1224136" cy="5760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8051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r>
              <a:rPr lang="de-DE" b="1" dirty="0" smtClean="0"/>
              <a:t>Tod </a:t>
            </a:r>
            <a:r>
              <a:rPr lang="de-DE" b="1" smtClean="0"/>
              <a:t>eines Mitglieds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sz="1200" b="1" dirty="0" smtClean="0"/>
          </a:p>
          <a:p>
            <a:pPr marL="0" indent="0">
              <a:buNone/>
            </a:pPr>
            <a:endParaRPr lang="de-DE" sz="2400" b="1" dirty="0" smtClean="0"/>
          </a:p>
          <a:p>
            <a:pPr marL="0" indent="0">
              <a:buNone/>
            </a:pPr>
            <a:r>
              <a:rPr lang="de-DE" sz="2400" b="1" dirty="0" smtClean="0"/>
              <a:t>ZUSTÄNDIG </a:t>
            </a:r>
            <a:r>
              <a:rPr lang="de-DE" sz="2400" b="1" dirty="0"/>
              <a:t>für die </a:t>
            </a:r>
            <a:r>
              <a:rPr lang="de-DE" sz="2400" b="1" dirty="0" smtClean="0"/>
              <a:t>Auszahlung des Sterbegelds: </a:t>
            </a:r>
          </a:p>
          <a:p>
            <a:pPr marL="0" indent="0">
              <a:buNone/>
            </a:pPr>
            <a:r>
              <a:rPr lang="de-DE" sz="2400" b="1" dirty="0" smtClean="0"/>
              <a:t>Landeskasse</a:t>
            </a:r>
            <a:r>
              <a:rPr lang="de-DE" sz="2400" dirty="0" smtClean="0"/>
              <a:t> (Frank Maertins)</a:t>
            </a:r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endParaRPr lang="de-DE" sz="1400" dirty="0"/>
          </a:p>
          <a:p>
            <a:pPr marL="0" indent="0">
              <a:buNone/>
            </a:pPr>
            <a:r>
              <a:rPr lang="de-DE" sz="2800" dirty="0">
                <a:sym typeface="Wingdings"/>
              </a:rPr>
              <a:t> </a:t>
            </a:r>
            <a:r>
              <a:rPr lang="de-DE" sz="2000" dirty="0" smtClean="0"/>
              <a:t>Der OV oder die Angehörigen leiten die Kopie einer Sterbeurkunde des </a:t>
            </a:r>
            <a:br>
              <a:rPr lang="de-DE" sz="2000" dirty="0" smtClean="0"/>
            </a:br>
            <a:r>
              <a:rPr lang="de-DE" sz="2000" dirty="0" smtClean="0"/>
              <a:t>       Mitglieds  </a:t>
            </a:r>
            <a:r>
              <a:rPr lang="de-DE" sz="2000" b="1" dirty="0" smtClean="0"/>
              <a:t>direkt dem Landeskassier </a:t>
            </a:r>
            <a:r>
              <a:rPr lang="de-DE" sz="2000" dirty="0" smtClean="0"/>
              <a:t>zu.</a:t>
            </a:r>
          </a:p>
          <a:p>
            <a:pPr marL="0" indent="0">
              <a:buNone/>
            </a:pPr>
            <a:endParaRPr lang="de-DE" sz="1200" dirty="0" smtClean="0"/>
          </a:p>
          <a:p>
            <a:pPr marL="0" indent="0">
              <a:buNone/>
            </a:pPr>
            <a:endParaRPr lang="de-DE" sz="2000" dirty="0">
              <a:sym typeface="Wingdings"/>
            </a:endParaRPr>
          </a:p>
          <a:p>
            <a:pPr marL="0" indent="0">
              <a:buNone/>
            </a:pPr>
            <a:r>
              <a:rPr lang="de-DE" sz="2000" dirty="0" smtClean="0">
                <a:sym typeface="Wingdings"/>
              </a:rPr>
              <a:t>&gt;   Das Sterbegeld wird umgehend auf das uns bekannte Konto überwiesen.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5" name="Grafi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021288"/>
            <a:ext cx="1224136" cy="5760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1489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800" b="1" dirty="0" smtClean="0"/>
              <a:t>Änderungsmitteilungen</a:t>
            </a:r>
            <a:endParaRPr lang="de-DE" sz="28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>
              <a:buNone/>
            </a:pPr>
            <a:r>
              <a:rPr lang="de-DE" sz="2800" b="1" dirty="0" smtClean="0"/>
              <a:t>Anschriftenänderung</a:t>
            </a:r>
            <a:r>
              <a:rPr lang="de-DE" sz="2800" dirty="0" smtClean="0"/>
              <a:t>, </a:t>
            </a:r>
          </a:p>
          <a:p>
            <a:pPr marL="0" indent="0">
              <a:buNone/>
            </a:pPr>
            <a:r>
              <a:rPr lang="de-DE" sz="2800" b="1" dirty="0" smtClean="0"/>
              <a:t>Namensänderung</a:t>
            </a:r>
            <a:r>
              <a:rPr lang="de-DE" sz="2800" dirty="0" smtClean="0"/>
              <a:t> und </a:t>
            </a:r>
          </a:p>
          <a:p>
            <a:pPr marL="0" indent="0">
              <a:buNone/>
            </a:pPr>
            <a:r>
              <a:rPr lang="de-DE" sz="2800" b="1" dirty="0" smtClean="0"/>
              <a:t>Änderung der Bankverbindung </a:t>
            </a:r>
          </a:p>
          <a:p>
            <a:pPr marL="0" indent="0">
              <a:buNone/>
            </a:pPr>
            <a:endParaRPr lang="de-DE" sz="2800" b="1" dirty="0"/>
          </a:p>
          <a:p>
            <a:pPr marL="0" indent="0">
              <a:buNone/>
            </a:pPr>
            <a:r>
              <a:rPr lang="de-DE" sz="2800" dirty="0" smtClean="0"/>
              <a:t>sind mit dem ausgefüllten und von dem Mitglied </a:t>
            </a:r>
            <a:r>
              <a:rPr lang="de-DE" sz="2800" u="sng" dirty="0" smtClean="0"/>
              <a:t>unterschriebenen</a:t>
            </a:r>
            <a:r>
              <a:rPr lang="de-DE" sz="2800" dirty="0" smtClean="0"/>
              <a:t> Formular (Homepage) an die </a:t>
            </a:r>
            <a:r>
              <a:rPr lang="de-DE" sz="2800" b="1" dirty="0" smtClean="0"/>
              <a:t>Mitgliederverwaltung/Schmid</a:t>
            </a:r>
            <a:r>
              <a:rPr lang="de-DE" sz="2800" dirty="0" smtClean="0"/>
              <a:t> zu mitzuteilen.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5" name="Grafi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932764"/>
            <a:ext cx="1368152" cy="72008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6276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08112"/>
          </a:xfrm>
        </p:spPr>
        <p:txBody>
          <a:bodyPr>
            <a:noAutofit/>
          </a:bodyPr>
          <a:lstStyle/>
          <a:p>
            <a:r>
              <a:rPr lang="de-DE" sz="3200" b="1" dirty="0"/>
              <a:t/>
            </a:r>
            <a:br>
              <a:rPr lang="de-DE" sz="3200" b="1" dirty="0"/>
            </a:br>
            <a:endParaRPr lang="de-DE" sz="32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2400" b="1" dirty="0" smtClean="0"/>
              <a:t>Zusammenfassung</a:t>
            </a:r>
          </a:p>
          <a:p>
            <a:pPr marL="0" indent="0">
              <a:buNone/>
            </a:pPr>
            <a:endParaRPr lang="de-DE" sz="2400" dirty="0" smtClean="0"/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r>
              <a:rPr lang="de-DE" sz="2000" dirty="0" smtClean="0"/>
              <a:t>Beitrittsanträge, Austrittserklärungen   und  Änderungsmitteilungen  </a:t>
            </a:r>
            <a:r>
              <a:rPr lang="de-DE" sz="2000" dirty="0"/>
              <a:t>betr. einzelnes Mitglied  </a:t>
            </a:r>
            <a:r>
              <a:rPr lang="de-DE" sz="2000" dirty="0" smtClean="0"/>
              <a:t> </a:t>
            </a:r>
            <a:r>
              <a:rPr lang="de-DE" sz="2000" dirty="0" smtClean="0">
                <a:sym typeface="Wingdings"/>
              </a:rPr>
              <a:t> </a:t>
            </a:r>
            <a:r>
              <a:rPr lang="de-DE" sz="2000" b="1" dirty="0" smtClean="0"/>
              <a:t>Mitgliederverwaltung</a:t>
            </a:r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r>
              <a:rPr lang="de-DE" sz="2000" dirty="0" smtClean="0"/>
              <a:t>Kopie Sterbeurkunde/Todesanzeige   </a:t>
            </a:r>
            <a:r>
              <a:rPr lang="de-DE" sz="2000" dirty="0" smtClean="0">
                <a:sym typeface="Wingdings"/>
              </a:rPr>
              <a:t> </a:t>
            </a:r>
            <a:r>
              <a:rPr lang="de-DE" sz="2000" b="1" dirty="0" smtClean="0"/>
              <a:t>Landeskassier</a:t>
            </a:r>
          </a:p>
          <a:p>
            <a:endParaRPr lang="de-DE" sz="2000" dirty="0"/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5" name="Grafi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5938273"/>
            <a:ext cx="1512168" cy="67906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2952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08112"/>
          </a:xfrm>
        </p:spPr>
        <p:txBody>
          <a:bodyPr>
            <a:noAutofit/>
          </a:bodyPr>
          <a:lstStyle/>
          <a:p>
            <a:r>
              <a:rPr lang="de-DE" sz="3200" b="1" dirty="0"/>
              <a:t/>
            </a:r>
            <a:br>
              <a:rPr lang="de-DE" sz="3200" b="1" dirty="0"/>
            </a:br>
            <a:endParaRPr lang="de-DE" sz="32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2400" b="1" dirty="0" smtClean="0"/>
              <a:t>Sonstige Zuständigkeiten</a:t>
            </a:r>
          </a:p>
          <a:p>
            <a:pPr marL="0" indent="0">
              <a:buNone/>
            </a:pPr>
            <a:endParaRPr lang="de-DE" sz="2400" dirty="0" smtClean="0"/>
          </a:p>
          <a:p>
            <a:pPr marL="0" indent="0">
              <a:buNone/>
            </a:pPr>
            <a:endParaRPr lang="de-DE" sz="2400" dirty="0" smtClean="0"/>
          </a:p>
          <a:p>
            <a:pPr marL="0" indent="0">
              <a:buNone/>
            </a:pPr>
            <a:r>
              <a:rPr lang="de-DE" sz="4000" b="1" dirty="0" smtClean="0"/>
              <a:t>Reklamationen</a:t>
            </a:r>
            <a:r>
              <a:rPr lang="de-DE" sz="2000" dirty="0" smtClean="0"/>
              <a:t> betreffend</a:t>
            </a:r>
          </a:p>
          <a:p>
            <a:pPr marL="0" indent="0">
              <a:buNone/>
            </a:pPr>
            <a:endParaRPr lang="de-DE" sz="2000" dirty="0" smtClean="0"/>
          </a:p>
          <a:p>
            <a:pPr marL="0" indent="0">
              <a:buNone/>
            </a:pPr>
            <a:r>
              <a:rPr lang="de-DE" sz="2000" b="1" dirty="0" smtClean="0">
                <a:sym typeface="Wingdings"/>
              </a:rPr>
              <a:t>Vollzugsdienst</a:t>
            </a:r>
            <a:r>
              <a:rPr lang="de-DE" sz="2000" dirty="0">
                <a:sym typeface="Wingdings"/>
              </a:rPr>
              <a:t> </a:t>
            </a:r>
            <a:r>
              <a:rPr lang="de-DE" sz="2000" dirty="0" smtClean="0">
                <a:sym typeface="Wingdings"/>
              </a:rPr>
              <a:t>    </a:t>
            </a:r>
            <a:r>
              <a:rPr lang="de-DE" sz="2000" dirty="0" smtClean="0"/>
              <a:t> </a:t>
            </a:r>
            <a:r>
              <a:rPr lang="de-DE" sz="2000" b="1" dirty="0" smtClean="0"/>
              <a:t>Mitgliederverwaltung</a:t>
            </a:r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r>
              <a:rPr lang="de-DE" sz="2000" b="1" dirty="0" smtClean="0"/>
              <a:t>Beitragsrückerstattungen</a:t>
            </a:r>
            <a:r>
              <a:rPr lang="de-DE" sz="2000" dirty="0" smtClean="0"/>
              <a:t>       </a:t>
            </a:r>
            <a:r>
              <a:rPr lang="de-DE" sz="2000" dirty="0" smtClean="0">
                <a:sym typeface="Wingdings"/>
              </a:rPr>
              <a:t> </a:t>
            </a:r>
            <a:r>
              <a:rPr lang="de-DE" sz="2000" b="1" dirty="0" smtClean="0"/>
              <a:t>Landeskassier</a:t>
            </a:r>
            <a:r>
              <a:rPr lang="de-DE" sz="2000" dirty="0" smtClean="0"/>
              <a:t> Frank Maertins</a:t>
            </a:r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endParaRPr lang="de-DE" sz="2000" dirty="0"/>
          </a:p>
          <a:p>
            <a:endParaRPr lang="de-DE" sz="2400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5" name="Grafi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5805264"/>
            <a:ext cx="1440160" cy="720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0854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08112"/>
          </a:xfrm>
        </p:spPr>
        <p:txBody>
          <a:bodyPr>
            <a:noAutofit/>
          </a:bodyPr>
          <a:lstStyle/>
          <a:p>
            <a:r>
              <a:rPr lang="de-DE" sz="3200" b="1" dirty="0"/>
              <a:t/>
            </a:r>
            <a:br>
              <a:rPr lang="de-DE" sz="3200" b="1" dirty="0"/>
            </a:br>
            <a:endParaRPr lang="de-DE" sz="32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2400" b="1" dirty="0" smtClean="0"/>
              <a:t>Sonstiges</a:t>
            </a:r>
            <a:endParaRPr lang="de-DE" sz="2000" dirty="0"/>
          </a:p>
          <a:p>
            <a:pPr marL="0" indent="0">
              <a:buNone/>
            </a:pPr>
            <a:endParaRPr lang="de-DE" sz="2400" b="1" dirty="0" smtClean="0"/>
          </a:p>
          <a:p>
            <a:pPr marL="0" indent="0">
              <a:buNone/>
            </a:pPr>
            <a:r>
              <a:rPr lang="de-DE" sz="2400" dirty="0"/>
              <a:t>Monatliche </a:t>
            </a:r>
            <a:r>
              <a:rPr lang="de-DE" sz="2400" b="1" dirty="0"/>
              <a:t>Veränderungsmitteilungen</a:t>
            </a:r>
            <a:r>
              <a:rPr lang="de-DE" sz="2400" dirty="0"/>
              <a:t> der Ortsverbände   </a:t>
            </a:r>
          </a:p>
          <a:p>
            <a:pPr marL="0" indent="0">
              <a:buNone/>
            </a:pPr>
            <a:r>
              <a:rPr lang="de-DE" sz="1800" dirty="0"/>
              <a:t>(Formular auf Homepage abrufbar)                           </a:t>
            </a:r>
          </a:p>
          <a:p>
            <a:pPr marL="0" indent="0">
              <a:buNone/>
            </a:pPr>
            <a:r>
              <a:rPr lang="de-DE" sz="2400" dirty="0"/>
              <a:t>bis zum </a:t>
            </a:r>
            <a:r>
              <a:rPr lang="de-DE" sz="2400" u="sng" dirty="0"/>
              <a:t>15. des Monats per Mail </a:t>
            </a:r>
            <a:r>
              <a:rPr lang="de-DE" sz="2400" dirty="0">
                <a:sym typeface="Wingdings"/>
              </a:rPr>
              <a:t> </a:t>
            </a:r>
            <a:r>
              <a:rPr lang="de-DE" sz="2400" b="1" dirty="0" smtClean="0"/>
              <a:t>Mitgliederverwaltung/Schmid</a:t>
            </a:r>
            <a:endParaRPr lang="de-DE" sz="2400" b="1" dirty="0"/>
          </a:p>
          <a:p>
            <a:endParaRPr lang="de-DE" sz="2400" dirty="0" smtClean="0"/>
          </a:p>
          <a:p>
            <a:pPr marL="0" indent="0">
              <a:buNone/>
            </a:pPr>
            <a:r>
              <a:rPr lang="de-DE" sz="2400" b="1" dirty="0" smtClean="0"/>
              <a:t>Zuschuss zu kulturellen und sportlichen Veranstaltungen </a:t>
            </a:r>
            <a:endParaRPr lang="de-DE" sz="2400" b="1" dirty="0"/>
          </a:p>
          <a:p>
            <a:pPr>
              <a:buFont typeface="Wingdings"/>
              <a:buChar char="ü"/>
            </a:pPr>
            <a:r>
              <a:rPr lang="de-DE" sz="2000" u="sng" dirty="0" smtClean="0"/>
              <a:t>Vorab</a:t>
            </a:r>
            <a:r>
              <a:rPr lang="de-DE" sz="2000" dirty="0" smtClean="0"/>
              <a:t> formlose Mitteilung über Art der Veranstaltung und Teilnehmerzahl</a:t>
            </a:r>
          </a:p>
          <a:p>
            <a:pPr marL="0" indent="0">
              <a:buNone/>
            </a:pPr>
            <a:r>
              <a:rPr lang="de-DE" sz="2000" dirty="0"/>
              <a:t> </a:t>
            </a:r>
            <a:r>
              <a:rPr lang="de-DE" sz="2000" dirty="0" smtClean="0"/>
              <a:t>     (Mitglieder!) </a:t>
            </a:r>
            <a:r>
              <a:rPr lang="de-DE" sz="2000" dirty="0" smtClean="0">
                <a:sym typeface="Wingdings"/>
              </a:rPr>
              <a:t> </a:t>
            </a:r>
            <a:r>
              <a:rPr lang="de-DE" sz="2000" b="1" dirty="0" smtClean="0">
                <a:sym typeface="Wingdings"/>
              </a:rPr>
              <a:t>Landeskassier</a:t>
            </a:r>
          </a:p>
          <a:p>
            <a:pPr>
              <a:buFont typeface="Wingdings"/>
              <a:buChar char="ü"/>
            </a:pPr>
            <a:r>
              <a:rPr lang="de-DE" sz="2000" u="sng" dirty="0" smtClean="0">
                <a:sym typeface="Wingdings"/>
              </a:rPr>
              <a:t>Nach</a:t>
            </a:r>
            <a:r>
              <a:rPr lang="de-DE" sz="2000" dirty="0" smtClean="0">
                <a:sym typeface="Wingdings"/>
              </a:rPr>
              <a:t> der Veranstaltung Vordruck (Homepage) an </a:t>
            </a:r>
            <a:r>
              <a:rPr lang="de-DE" sz="2000" b="1" dirty="0" smtClean="0">
                <a:sym typeface="Wingdings"/>
              </a:rPr>
              <a:t>Landeskassier</a:t>
            </a:r>
          </a:p>
          <a:p>
            <a:pPr>
              <a:buFont typeface="Wingdings"/>
              <a:buChar char="ü"/>
            </a:pPr>
            <a:endParaRPr lang="de-DE" sz="1200" dirty="0" smtClean="0">
              <a:sym typeface="Wingdings"/>
            </a:endParaRPr>
          </a:p>
          <a:p>
            <a:pPr>
              <a:buFont typeface="Wingdings"/>
              <a:buChar char="ü"/>
            </a:pPr>
            <a:r>
              <a:rPr lang="de-DE" sz="1600" dirty="0" smtClean="0">
                <a:sym typeface="Wingdings"/>
              </a:rPr>
              <a:t>Faustformel für Planung: Pro Mitglied 5 Euro bei eintägigen und 10 Euro pauschal bei mehrtägigen Veranstaltungen</a:t>
            </a:r>
          </a:p>
          <a:p>
            <a:pPr marL="0" indent="0">
              <a:buNone/>
            </a:pPr>
            <a:endParaRPr lang="de-DE" sz="2000" dirty="0">
              <a:sym typeface="Wingdings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5" name="Grafi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949280"/>
            <a:ext cx="1440160" cy="648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9394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321</Words>
  <Application>Microsoft Office PowerPoint</Application>
  <PresentationFormat>Bildschirmpräsentation (4:3)</PresentationFormat>
  <Paragraphs>142</Paragraphs>
  <Slides>13</Slides>
  <Notes>13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4" baseType="lpstr">
      <vt:lpstr>Larissa</vt:lpstr>
      <vt:lpstr> Mitgliederverwaltung Geschäftsverteilung und Hinweise für die praktische Zusammenarbeit</vt:lpstr>
      <vt:lpstr>Zuständigkeiten </vt:lpstr>
      <vt:lpstr>Eintritt </vt:lpstr>
      <vt:lpstr>Austritt</vt:lpstr>
      <vt:lpstr>Tod eines Mitglieds</vt:lpstr>
      <vt:lpstr>Änderungsmitteilungen</vt:lpstr>
      <vt:lpstr> </vt:lpstr>
      <vt:lpstr> </vt:lpstr>
      <vt:lpstr> </vt:lpstr>
      <vt:lpstr> </vt:lpstr>
      <vt:lpstr> </vt:lpstr>
      <vt:lpstr> </vt:lpstr>
      <vt:lpstr>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Delegiertentag 2012 25. - 27. Oktober 2012  in Schwäbisch Gmünd</dc:title>
  <dc:creator>Reber</dc:creator>
  <cp:lastModifiedBy>Frank</cp:lastModifiedBy>
  <cp:revision>33</cp:revision>
  <cp:lastPrinted>2013-10-24T12:33:22Z</cp:lastPrinted>
  <dcterms:created xsi:type="dcterms:W3CDTF">2012-03-11T17:40:19Z</dcterms:created>
  <dcterms:modified xsi:type="dcterms:W3CDTF">2015-03-29T18:19:39Z</dcterms:modified>
</cp:coreProperties>
</file>